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66" r:id="rId3"/>
    <p:sldId id="260" r:id="rId4"/>
    <p:sldId id="258" r:id="rId5"/>
    <p:sldId id="259" r:id="rId6"/>
    <p:sldId id="261" r:id="rId7"/>
    <p:sldId id="262" r:id="rId8"/>
    <p:sldId id="263" r:id="rId9"/>
    <p:sldId id="264" r:id="rId10"/>
    <p:sldId id="265" r:id="rId11"/>
  </p:sldIdLst>
  <p:sldSz cx="6858000" cy="9906000" type="A4"/>
  <p:notesSz cx="6858000" cy="987425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3399" autoAdjust="0"/>
  </p:normalViewPr>
  <p:slideViewPr>
    <p:cSldViewPr snapToGrid="0">
      <p:cViewPr varScale="1">
        <p:scale>
          <a:sx n="48" d="100"/>
          <a:sy n="48" d="100"/>
        </p:scale>
        <p:origin x="2827"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971800" cy="495427"/>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2"/>
            <a:ext cx="2971800" cy="495427"/>
          </a:xfrm>
          <a:prstGeom prst="rect">
            <a:avLst/>
          </a:prstGeom>
        </p:spPr>
        <p:txBody>
          <a:bodyPr vert="horz" lIns="91440" tIns="45720" rIns="91440" bIns="45720" rtlCol="0"/>
          <a:lstStyle>
            <a:lvl1pPr algn="r">
              <a:defRPr sz="1200"/>
            </a:lvl1pPr>
          </a:lstStyle>
          <a:p>
            <a:fld id="{53229BA6-FF86-4FD4-9F70-C1D34E4883C8}" type="datetimeFigureOut">
              <a:rPr lang="en-GB" smtClean="0"/>
              <a:t>23/08/2026</a:t>
            </a:fld>
            <a:endParaRPr lang="en-GB"/>
          </a:p>
        </p:txBody>
      </p:sp>
      <p:sp>
        <p:nvSpPr>
          <p:cNvPr id="4" name="Slide Image Placeholder 3"/>
          <p:cNvSpPr>
            <a:spLocks noGrp="1" noRot="1" noChangeAspect="1"/>
          </p:cNvSpPr>
          <p:nvPr>
            <p:ph type="sldImg" idx="2"/>
          </p:nvPr>
        </p:nvSpPr>
        <p:spPr>
          <a:xfrm>
            <a:off x="2274888" y="1233488"/>
            <a:ext cx="2308225" cy="33337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751983"/>
            <a:ext cx="5486400" cy="3887986"/>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378824"/>
            <a:ext cx="2971800" cy="495426"/>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9378824"/>
            <a:ext cx="2971800" cy="495426"/>
          </a:xfrm>
          <a:prstGeom prst="rect">
            <a:avLst/>
          </a:prstGeom>
        </p:spPr>
        <p:txBody>
          <a:bodyPr vert="horz" lIns="91440" tIns="45720" rIns="91440" bIns="45720" rtlCol="0" anchor="b"/>
          <a:lstStyle>
            <a:lvl1pPr algn="r">
              <a:defRPr sz="1200"/>
            </a:lvl1pPr>
          </a:lstStyle>
          <a:p>
            <a:fld id="{F5473731-43ED-4E3E-BD86-C0746520F362}" type="slidenum">
              <a:rPr lang="en-GB" smtClean="0"/>
              <a:t>‹#›</a:t>
            </a:fld>
            <a:endParaRPr lang="en-GB"/>
          </a:p>
        </p:txBody>
      </p:sp>
    </p:spTree>
    <p:extLst>
      <p:ext uri="{BB962C8B-B14F-4D97-AF65-F5344CB8AC3E}">
        <p14:creationId xmlns:p14="http://schemas.microsoft.com/office/powerpoint/2010/main" val="23162147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5473731-43ED-4E3E-BD86-C0746520F362}" type="slidenum">
              <a:rPr lang="en-GB" smtClean="0"/>
              <a:t>7</a:t>
            </a:fld>
            <a:endParaRPr lang="en-GB"/>
          </a:p>
        </p:txBody>
      </p:sp>
    </p:spTree>
    <p:extLst>
      <p:ext uri="{BB962C8B-B14F-4D97-AF65-F5344CB8AC3E}">
        <p14:creationId xmlns:p14="http://schemas.microsoft.com/office/powerpoint/2010/main" val="12737222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9C173E3-CD37-4EA7-8C28-24A9164CFA13}" type="datetimeFigureOut">
              <a:rPr lang="en-GB" smtClean="0"/>
              <a:t>23/08/2026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9C6B71-2B6F-4DBD-9354-5EC6791B5342}" type="slidenum">
              <a:rPr lang="en-GB" smtClean="0"/>
              <a:t>‹#›</a:t>
            </a:fld>
            <a:endParaRPr lang="en-GB"/>
          </a:p>
        </p:txBody>
      </p:sp>
    </p:spTree>
    <p:extLst>
      <p:ext uri="{BB962C8B-B14F-4D97-AF65-F5344CB8AC3E}">
        <p14:creationId xmlns:p14="http://schemas.microsoft.com/office/powerpoint/2010/main" val="4176792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9C173E3-CD37-4EA7-8C28-24A9164CFA13}" type="datetimeFigureOut">
              <a:rPr lang="en-GB" smtClean="0"/>
              <a:t>23/08/2026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9C6B71-2B6F-4DBD-9354-5EC6791B5342}" type="slidenum">
              <a:rPr lang="en-GB" smtClean="0"/>
              <a:t>‹#›</a:t>
            </a:fld>
            <a:endParaRPr lang="en-GB"/>
          </a:p>
        </p:txBody>
      </p:sp>
    </p:spTree>
    <p:extLst>
      <p:ext uri="{BB962C8B-B14F-4D97-AF65-F5344CB8AC3E}">
        <p14:creationId xmlns:p14="http://schemas.microsoft.com/office/powerpoint/2010/main" val="21901884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9C173E3-CD37-4EA7-8C28-24A9164CFA13}" type="datetimeFigureOut">
              <a:rPr lang="en-GB" smtClean="0"/>
              <a:t>23/08/2026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9C6B71-2B6F-4DBD-9354-5EC6791B5342}" type="slidenum">
              <a:rPr lang="en-GB" smtClean="0"/>
              <a:t>‹#›</a:t>
            </a:fld>
            <a:endParaRPr lang="en-GB"/>
          </a:p>
        </p:txBody>
      </p:sp>
    </p:spTree>
    <p:extLst>
      <p:ext uri="{BB962C8B-B14F-4D97-AF65-F5344CB8AC3E}">
        <p14:creationId xmlns:p14="http://schemas.microsoft.com/office/powerpoint/2010/main" val="42258908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9C173E3-CD37-4EA7-8C28-24A9164CFA13}" type="datetimeFigureOut">
              <a:rPr lang="en-GB" smtClean="0"/>
              <a:t>23/08/2026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C9C6B71-2B6F-4DBD-9354-5EC6791B5342}" type="slidenum">
              <a:rPr lang="en-GB" smtClean="0"/>
              <a:t>‹#›</a:t>
            </a:fld>
            <a:endParaRPr lang="en-GB"/>
          </a:p>
        </p:txBody>
      </p:sp>
    </p:spTree>
    <p:extLst>
      <p:ext uri="{BB962C8B-B14F-4D97-AF65-F5344CB8AC3E}">
        <p14:creationId xmlns:p14="http://schemas.microsoft.com/office/powerpoint/2010/main" val="13780985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9C173E3-CD37-4EA7-8C28-24A9164CFA13}" type="datetimeFigureOut">
              <a:rPr lang="en-GB" smtClean="0"/>
              <a:t>23/08/2026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C9C6B71-2B6F-4DBD-9354-5EC6791B5342}" type="slidenum">
              <a:rPr lang="en-GB" smtClean="0"/>
              <a:t>‹#›</a:t>
            </a:fld>
            <a:endParaRPr lang="en-GB"/>
          </a:p>
        </p:txBody>
      </p:sp>
    </p:spTree>
    <p:extLst>
      <p:ext uri="{BB962C8B-B14F-4D97-AF65-F5344CB8AC3E}">
        <p14:creationId xmlns:p14="http://schemas.microsoft.com/office/powerpoint/2010/main" val="32623550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9C173E3-CD37-4EA7-8C28-24A9164CFA13}" type="datetimeFigureOut">
              <a:rPr lang="en-GB" smtClean="0"/>
              <a:t>23/08/2026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C9C6B71-2B6F-4DBD-9354-5EC6791B5342}" type="slidenum">
              <a:rPr lang="en-GB" smtClean="0"/>
              <a:t>‹#›</a:t>
            </a:fld>
            <a:endParaRPr lang="en-GB"/>
          </a:p>
        </p:txBody>
      </p:sp>
    </p:spTree>
    <p:extLst>
      <p:ext uri="{BB962C8B-B14F-4D97-AF65-F5344CB8AC3E}">
        <p14:creationId xmlns:p14="http://schemas.microsoft.com/office/powerpoint/2010/main" val="9482113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C173E3-CD37-4EA7-8C28-24A9164CFA13}" type="datetimeFigureOut">
              <a:rPr lang="en-GB" smtClean="0"/>
              <a:t>23/08/2026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C9C6B71-2B6F-4DBD-9354-5EC6791B5342}" type="slidenum">
              <a:rPr lang="en-GB" smtClean="0"/>
              <a:t>‹#›</a:t>
            </a:fld>
            <a:endParaRPr lang="en-GB"/>
          </a:p>
        </p:txBody>
      </p:sp>
    </p:spTree>
    <p:extLst>
      <p:ext uri="{BB962C8B-B14F-4D97-AF65-F5344CB8AC3E}">
        <p14:creationId xmlns:p14="http://schemas.microsoft.com/office/powerpoint/2010/main" val="36239600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59C173E3-CD37-4EA7-8C28-24A9164CFA13}" type="datetimeFigureOut">
              <a:rPr lang="en-GB" smtClean="0"/>
              <a:t>23/08/2026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C9C6B71-2B6F-4DBD-9354-5EC6791B5342}" type="slidenum">
              <a:rPr lang="en-GB" smtClean="0"/>
              <a:t>‹#›</a:t>
            </a:fld>
            <a:endParaRPr lang="en-GB"/>
          </a:p>
        </p:txBody>
      </p:sp>
    </p:spTree>
    <p:extLst>
      <p:ext uri="{BB962C8B-B14F-4D97-AF65-F5344CB8AC3E}">
        <p14:creationId xmlns:p14="http://schemas.microsoft.com/office/powerpoint/2010/main" val="38114800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59C173E3-CD37-4EA7-8C28-24A9164CFA13}" type="datetimeFigureOut">
              <a:rPr lang="en-GB" smtClean="0"/>
              <a:t>23/08/2026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C9C6B71-2B6F-4DBD-9354-5EC6791B5342}" type="slidenum">
              <a:rPr lang="en-GB" smtClean="0"/>
              <a:t>‹#›</a:t>
            </a:fld>
            <a:endParaRPr lang="en-GB"/>
          </a:p>
        </p:txBody>
      </p:sp>
    </p:spTree>
    <p:extLst>
      <p:ext uri="{BB962C8B-B14F-4D97-AF65-F5344CB8AC3E}">
        <p14:creationId xmlns:p14="http://schemas.microsoft.com/office/powerpoint/2010/main" val="9737576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9C173E3-CD37-4EA7-8C28-24A9164CFA13}" type="datetimeFigureOut">
              <a:rPr lang="en-GB" smtClean="0"/>
              <a:t>23/08/2026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9C6B71-2B6F-4DBD-9354-5EC6791B5342}" type="slidenum">
              <a:rPr lang="en-GB" smtClean="0"/>
              <a:t>‹#›</a:t>
            </a:fld>
            <a:endParaRPr lang="en-GB"/>
          </a:p>
        </p:txBody>
      </p:sp>
    </p:spTree>
    <p:extLst>
      <p:ext uri="{BB962C8B-B14F-4D97-AF65-F5344CB8AC3E}">
        <p14:creationId xmlns:p14="http://schemas.microsoft.com/office/powerpoint/2010/main" val="34341595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9C173E3-CD37-4EA7-8C28-24A9164CFA13}" type="datetimeFigureOut">
              <a:rPr lang="en-GB" smtClean="0"/>
              <a:t>23/08/2026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9C6B71-2B6F-4DBD-9354-5EC6791B5342}" type="slidenum">
              <a:rPr lang="en-GB" smtClean="0"/>
              <a:t>‹#›</a:t>
            </a:fld>
            <a:endParaRPr lang="en-GB"/>
          </a:p>
        </p:txBody>
      </p:sp>
    </p:spTree>
    <p:extLst>
      <p:ext uri="{BB962C8B-B14F-4D97-AF65-F5344CB8AC3E}">
        <p14:creationId xmlns:p14="http://schemas.microsoft.com/office/powerpoint/2010/main" val="17433152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82000"/>
                  </a:schemeClr>
                </a:solidFill>
              </a:defRPr>
            </a:lvl1pPr>
          </a:lstStyle>
          <a:p>
            <a:fld id="{59C173E3-CD37-4EA7-8C28-24A9164CFA13}" type="datetimeFigureOut">
              <a:rPr lang="en-GB" smtClean="0"/>
              <a:t>23/08/2026</a:t>
            </a:fld>
            <a:endParaRPr lang="en-GB"/>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82000"/>
                  </a:schemeClr>
                </a:solidFill>
              </a:defRPr>
            </a:lvl1pPr>
          </a:lstStyle>
          <a:p>
            <a:fld id="{1C9C6B71-2B6F-4DBD-9354-5EC6791B5342}" type="slidenum">
              <a:rPr lang="en-GB" smtClean="0"/>
              <a:t>‹#›</a:t>
            </a:fld>
            <a:endParaRPr lang="en-GB"/>
          </a:p>
        </p:txBody>
      </p:sp>
    </p:spTree>
    <p:extLst>
      <p:ext uri="{BB962C8B-B14F-4D97-AF65-F5344CB8AC3E}">
        <p14:creationId xmlns:p14="http://schemas.microsoft.com/office/powerpoint/2010/main" val="20938982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hyperlink" Target="mailto:celia.wright@icloud.com"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oleObject" Target="../embeddings/oleObject1.bin"/><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www.hintonstmary.com/" TargetMode="External"/><Relationship Id="rId2" Type="http://schemas.openxmlformats.org/officeDocument/2006/relationships/image" Target="../media/image11.jpeg"/><Relationship Id="rId1" Type="http://schemas.openxmlformats.org/officeDocument/2006/relationships/slideLayout" Target="../slideLayouts/slideLayout7.xml"/><Relationship Id="rId4" Type="http://schemas.openxmlformats.org/officeDocument/2006/relationships/hyperlink" Target="mailto:info@hintonstmaryestate.com" TargetMode="External"/></Relationships>
</file>

<file path=ppt/slides/_rels/slide9.xml.rels><?xml version="1.0" encoding="UTF-8" standalone="yes"?>
<Relationships xmlns="http://schemas.openxmlformats.org/package/2006/relationships"><Relationship Id="rId8" Type="http://schemas.openxmlformats.org/officeDocument/2006/relationships/hyperlink" Target="mailto:robbyproctor29@gmail.com" TargetMode="External"/><Relationship Id="rId3" Type="http://schemas.openxmlformats.org/officeDocument/2006/relationships/hyperlink" Target="mailto:gccarpentry@hotmail.co.uk" TargetMode="External"/><Relationship Id="rId7" Type="http://schemas.openxmlformats.org/officeDocument/2006/relationships/hyperlink" Target="mailto:elwin1965@icloud.com" TargetMode="External"/><Relationship Id="rId2" Type="http://schemas.openxmlformats.org/officeDocument/2006/relationships/hyperlink" Target="http://www.nigelbastable.co.uk/" TargetMode="External"/><Relationship Id="rId1" Type="http://schemas.openxmlformats.org/officeDocument/2006/relationships/slideLayout" Target="../slideLayouts/slideLayout7.xml"/><Relationship Id="rId6" Type="http://schemas.openxmlformats.org/officeDocument/2006/relationships/hyperlink" Target="mailto:Bengibbs.roof@gmail.com" TargetMode="External"/><Relationship Id="rId5" Type="http://schemas.openxmlformats.org/officeDocument/2006/relationships/hyperlink" Target="mailto:mark_gould2@btconnect.com" TargetMode="External"/><Relationship Id="rId10" Type="http://schemas.openxmlformats.org/officeDocument/2006/relationships/image" Target="../media/image12.png"/><Relationship Id="rId4" Type="http://schemas.openxmlformats.org/officeDocument/2006/relationships/hyperlink" Target="mailto:andyblandford1@gmail.com" TargetMode="External"/><Relationship Id="rId9" Type="http://schemas.openxmlformats.org/officeDocument/2006/relationships/hyperlink" Target="mailto:sales@tradetanks.com" TargetMode="External"/></Relationships>
</file>

<file path=ppt/slides/_rels/slide10.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3.png"/><Relationship Id="rId7" Type="http://schemas.openxmlformats.org/officeDocument/2006/relationships/hyperlink" Target="http://www.nigelbastable.co.uk" TargetMode="External"/><Relationship Id="rId12" Type="http://schemas.openxmlformats.org/officeDocument/2006/relationships/image" Target="../media/image18.png"/><Relationship Id="rId2" Type="http://schemas.openxmlformats.org/officeDocument/2006/relationships/hyperlink" Target="mailto:martin@mbclassiccars.co.uk" TargetMode="External"/><Relationship Id="rId1" Type="http://schemas.openxmlformats.org/officeDocument/2006/relationships/slideLayout" Target="../slideLayouts/slideLayout7.xml"/><Relationship Id="rId6" Type="http://schemas.openxmlformats.org/officeDocument/2006/relationships/hyperlink" Target="mailto:nigelbastable@btinternet.com" TargetMode="External"/><Relationship Id="rId11" Type="http://schemas.openxmlformats.org/officeDocument/2006/relationships/image" Target="../media/image17.png"/><Relationship Id="rId5" Type="http://schemas.openxmlformats.org/officeDocument/2006/relationships/image" Target="cid:mf_2C845148-1F38-40D9-BA53-474C3F452945/L0/001" TargetMode="External"/><Relationship Id="rId10" Type="http://schemas.openxmlformats.org/officeDocument/2006/relationships/image" Target="../media/image16.png"/><Relationship Id="rId4" Type="http://schemas.openxmlformats.org/officeDocument/2006/relationships/image" Target="../media/image14.jpeg"/><Relationship Id="rId9" Type="http://schemas.openxmlformats.org/officeDocument/2006/relationships/hyperlink" Target="mailto:jo.martin99@btinternet.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CF6B8C5-C5CD-4535-44D8-96F39C6EA225}"/>
              </a:ext>
            </a:extLst>
          </p:cNvPr>
          <p:cNvSpPr txBox="1"/>
          <p:nvPr/>
        </p:nvSpPr>
        <p:spPr>
          <a:xfrm>
            <a:off x="271462" y="1500187"/>
            <a:ext cx="6315075" cy="2862322"/>
          </a:xfrm>
          <a:prstGeom prst="rect">
            <a:avLst/>
          </a:prstGeom>
          <a:noFill/>
        </p:spPr>
        <p:txBody>
          <a:bodyPr wrap="square" rtlCol="0">
            <a:spAutoFit/>
          </a:bodyPr>
          <a:lstStyle/>
          <a:p>
            <a:r>
              <a:rPr lang="en-US" sz="1200" dirty="0"/>
              <a:t> </a:t>
            </a:r>
            <a:endParaRPr lang="en-GB" sz="1200" dirty="0"/>
          </a:p>
          <a:p>
            <a:r>
              <a:rPr lang="en-US" sz="1200" dirty="0"/>
              <a:t>Well the time is here for me to take over, and what an honor it is, I promise to do my</a:t>
            </a:r>
            <a:endParaRPr lang="en-GB" sz="1200" dirty="0"/>
          </a:p>
          <a:p>
            <a:r>
              <a:rPr lang="en-US" sz="1200" dirty="0"/>
              <a:t>Best to keep this going as long as I can.</a:t>
            </a:r>
            <a:endParaRPr lang="en-GB" sz="1200" dirty="0"/>
          </a:p>
          <a:p>
            <a:r>
              <a:rPr lang="en-US" sz="1200" dirty="0"/>
              <a:t>Frist thing I must write about is a massive thank you to Jo and Nigel I not only have two shoes to fill but four I hope I can do it justice.</a:t>
            </a:r>
            <a:endParaRPr lang="en-GB" sz="1200" dirty="0"/>
          </a:p>
          <a:p>
            <a:r>
              <a:rPr lang="en-US" sz="1200" dirty="0"/>
              <a:t>A bit about myself for the only time, as this is yours not mine.</a:t>
            </a:r>
            <a:endParaRPr lang="en-GB" sz="1200" dirty="0"/>
          </a:p>
          <a:p>
            <a:r>
              <a:rPr lang="en-US" sz="1200" dirty="0"/>
              <a:t>I am the partner of Mark everyone knows him as (</a:t>
            </a:r>
            <a:r>
              <a:rPr lang="en-US" sz="1200" dirty="0" err="1"/>
              <a:t>Steggs</a:t>
            </a:r>
            <a:r>
              <a:rPr lang="en-US" sz="1200" dirty="0"/>
              <a:t>) he is now going to be the honorable chief stapler.</a:t>
            </a:r>
            <a:endParaRPr lang="en-GB" sz="1200" dirty="0"/>
          </a:p>
          <a:p>
            <a:r>
              <a:rPr lang="en-US" sz="1200" dirty="0"/>
              <a:t>I moved to Dorset 19 years ago after buying a tearoom in Blandford, we moved to Sturminster in a flat above Holbrooks. Well say the least the tearoom didn’t survive after about a year.</a:t>
            </a:r>
            <a:endParaRPr lang="en-GB" sz="1200" dirty="0"/>
          </a:p>
          <a:p>
            <a:r>
              <a:rPr lang="en-US" sz="1200" dirty="0"/>
              <a:t>I met Mark a year later and as they say the rest is history. I have three grown-up children and six grandchildren all which are my shining stars.</a:t>
            </a:r>
            <a:endParaRPr lang="en-GB" sz="1200" dirty="0"/>
          </a:p>
          <a:p>
            <a:r>
              <a:rPr lang="en-US" sz="1200" dirty="0"/>
              <a:t>Now the rest is up to you all, this is your newsletter let me know what you would like to see, if you want to celebrate a birthday, or an anniversary, even your dog or cat.</a:t>
            </a:r>
            <a:endParaRPr lang="en-GB" sz="1200" dirty="0"/>
          </a:p>
          <a:p>
            <a:r>
              <a:rPr lang="en-US" sz="1200" dirty="0"/>
              <a:t>Any recipes you would like to share.</a:t>
            </a:r>
            <a:endParaRPr lang="en-GB" dirty="0"/>
          </a:p>
        </p:txBody>
      </p:sp>
      <p:pic>
        <p:nvPicPr>
          <p:cNvPr id="8" name="Picture 7" descr="The Roman Mosaic found in 1963">
            <a:extLst>
              <a:ext uri="{FF2B5EF4-FFF2-40B4-BE49-F238E27FC236}">
                <a16:creationId xmlns:a16="http://schemas.microsoft.com/office/drawing/2014/main" id="{EC1C3B09-2731-33D8-2B10-5D3EB8133FC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399" y="80962"/>
            <a:ext cx="1552575" cy="1220470"/>
          </a:xfrm>
          <a:prstGeom prst="rect">
            <a:avLst/>
          </a:prstGeom>
          <a:noFill/>
          <a:ln>
            <a:noFill/>
          </a:ln>
        </p:spPr>
      </p:pic>
      <p:sp>
        <p:nvSpPr>
          <p:cNvPr id="9" name="TextBox 8">
            <a:extLst>
              <a:ext uri="{FF2B5EF4-FFF2-40B4-BE49-F238E27FC236}">
                <a16:creationId xmlns:a16="http://schemas.microsoft.com/office/drawing/2014/main" id="{679BB480-BFAE-A86A-C4AA-05FD84C69B71}"/>
              </a:ext>
            </a:extLst>
          </p:cNvPr>
          <p:cNvSpPr txBox="1"/>
          <p:nvPr/>
        </p:nvSpPr>
        <p:spPr>
          <a:xfrm>
            <a:off x="2671763" y="157163"/>
            <a:ext cx="1358064" cy="369332"/>
          </a:xfrm>
          <a:prstGeom prst="rect">
            <a:avLst/>
          </a:prstGeom>
          <a:noFill/>
        </p:spPr>
        <p:txBody>
          <a:bodyPr wrap="none" rtlCol="0">
            <a:spAutoFit/>
          </a:bodyPr>
          <a:lstStyle/>
          <a:p>
            <a:r>
              <a:rPr lang="en-GB" dirty="0"/>
              <a:t>The Mosaic </a:t>
            </a:r>
          </a:p>
        </p:txBody>
      </p:sp>
      <p:sp>
        <p:nvSpPr>
          <p:cNvPr id="10" name="TextBox 9">
            <a:extLst>
              <a:ext uri="{FF2B5EF4-FFF2-40B4-BE49-F238E27FC236}">
                <a16:creationId xmlns:a16="http://schemas.microsoft.com/office/drawing/2014/main" id="{F2170B44-899A-F1CF-CC58-1FB85E6F6945}"/>
              </a:ext>
            </a:extLst>
          </p:cNvPr>
          <p:cNvSpPr txBox="1"/>
          <p:nvPr/>
        </p:nvSpPr>
        <p:spPr>
          <a:xfrm>
            <a:off x="4758344" y="367010"/>
            <a:ext cx="1828193" cy="646331"/>
          </a:xfrm>
          <a:prstGeom prst="rect">
            <a:avLst/>
          </a:prstGeom>
          <a:noFill/>
        </p:spPr>
        <p:txBody>
          <a:bodyPr wrap="none" rtlCol="0">
            <a:spAutoFit/>
          </a:bodyPr>
          <a:lstStyle/>
          <a:p>
            <a:r>
              <a:rPr lang="en-GB" dirty="0"/>
              <a:t>Hinton St Mary</a:t>
            </a:r>
          </a:p>
          <a:p>
            <a:r>
              <a:rPr lang="en-GB" dirty="0"/>
              <a:t>September 2026</a:t>
            </a:r>
          </a:p>
        </p:txBody>
      </p:sp>
      <p:pic>
        <p:nvPicPr>
          <p:cNvPr id="11" name="Picture 10" descr="mosaic - Picture Mosaics Blog">
            <a:extLst>
              <a:ext uri="{FF2B5EF4-FFF2-40B4-BE49-F238E27FC236}">
                <a16:creationId xmlns:a16="http://schemas.microsoft.com/office/drawing/2014/main" id="{4588399C-366A-9D18-AB0D-307B6403BEE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1462" y="5490210"/>
            <a:ext cx="6362065" cy="2811780"/>
          </a:xfrm>
          <a:prstGeom prst="rect">
            <a:avLst/>
          </a:prstGeom>
          <a:noFill/>
          <a:ln>
            <a:noFill/>
          </a:ln>
        </p:spPr>
      </p:pic>
    </p:spTree>
    <p:extLst>
      <p:ext uri="{BB962C8B-B14F-4D97-AF65-F5344CB8AC3E}">
        <p14:creationId xmlns:p14="http://schemas.microsoft.com/office/powerpoint/2010/main" val="16474148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0522FD40-C1B4-3C35-D3F0-05964F94CEA4}"/>
              </a:ext>
            </a:extLst>
          </p:cNvPr>
          <p:cNvSpPr txBox="1"/>
          <p:nvPr/>
        </p:nvSpPr>
        <p:spPr>
          <a:xfrm>
            <a:off x="401054" y="116967"/>
            <a:ext cx="5935578" cy="7458452"/>
          </a:xfrm>
          <a:prstGeom prst="rect">
            <a:avLst/>
          </a:prstGeom>
          <a:noFill/>
        </p:spPr>
        <p:txBody>
          <a:bodyPr wrap="square">
            <a:spAutoFit/>
          </a:bodyPr>
          <a:lstStyle/>
          <a:p>
            <a:pPr>
              <a:lnSpc>
                <a:spcPct val="100000"/>
              </a:lnSpc>
              <a:spcAft>
                <a:spcPts val="800"/>
              </a:spcAft>
              <a:buNone/>
            </a:pPr>
            <a:r>
              <a:rPr lang="en-GB" sz="1200" kern="100" dirty="0">
                <a:effectLst/>
                <a:latin typeface="+mn-lt"/>
                <a:ea typeface="Aptos" panose="020B0004020202020204" pitchFamily="34" charset="0"/>
                <a:cs typeface="Times New Roman" panose="02020603050405020304" pitchFamily="18" charset="0"/>
              </a:rPr>
              <a:t>Dear Residents,</a:t>
            </a:r>
            <a:br>
              <a:rPr lang="en-GB" sz="1200" kern="100" dirty="0">
                <a:effectLst/>
                <a:latin typeface="+mn-lt"/>
                <a:ea typeface="Aptos" panose="020B0004020202020204" pitchFamily="34" charset="0"/>
                <a:cs typeface="Times New Roman" panose="02020603050405020304" pitchFamily="18" charset="0"/>
              </a:rPr>
            </a:br>
            <a:br>
              <a:rPr lang="en-GB" sz="1200" kern="100" dirty="0">
                <a:effectLst/>
                <a:latin typeface="+mn-lt"/>
                <a:ea typeface="Aptos" panose="020B0004020202020204" pitchFamily="34" charset="0"/>
                <a:cs typeface="Times New Roman" panose="02020603050405020304" pitchFamily="18" charset="0"/>
              </a:rPr>
            </a:br>
            <a:r>
              <a:rPr lang="en-GB" sz="1200" kern="100" dirty="0">
                <a:effectLst/>
                <a:latin typeface="+mn-lt"/>
                <a:ea typeface="Aptos" panose="020B0004020202020204" pitchFamily="34" charset="0"/>
                <a:cs typeface="Times New Roman" panose="02020603050405020304" pitchFamily="18" charset="0"/>
              </a:rPr>
              <a:t>At our recent Parish Council meeting in August a number of items were discussed including:</a:t>
            </a:r>
            <a:br>
              <a:rPr lang="en-GB" sz="1200" kern="100" dirty="0">
                <a:effectLst/>
                <a:latin typeface="+mn-lt"/>
                <a:ea typeface="Aptos" panose="020B0004020202020204" pitchFamily="34" charset="0"/>
                <a:cs typeface="Times New Roman" panose="02020603050405020304" pitchFamily="18" charset="0"/>
              </a:rPr>
            </a:br>
            <a:br>
              <a:rPr lang="en-GB" sz="1200" kern="100" dirty="0">
                <a:effectLst/>
                <a:latin typeface="+mn-lt"/>
                <a:ea typeface="Aptos" panose="020B0004020202020204" pitchFamily="34" charset="0"/>
                <a:cs typeface="Times New Roman" panose="02020603050405020304" pitchFamily="18" charset="0"/>
              </a:rPr>
            </a:br>
            <a:r>
              <a:rPr lang="en-GB" sz="1200" kern="100" dirty="0">
                <a:effectLst/>
                <a:latin typeface="+mn-lt"/>
                <a:ea typeface="Aptos" panose="020B0004020202020204" pitchFamily="34" charset="0"/>
                <a:cs typeface="Times New Roman" panose="02020603050405020304" pitchFamily="18" charset="0"/>
              </a:rPr>
              <a:t>Wessex Water New Pumping Station</a:t>
            </a:r>
            <a:br>
              <a:rPr lang="en-GB" sz="1200" kern="100" dirty="0">
                <a:effectLst/>
                <a:latin typeface="+mn-lt"/>
                <a:ea typeface="Aptos" panose="020B0004020202020204" pitchFamily="34" charset="0"/>
                <a:cs typeface="Times New Roman" panose="02020603050405020304" pitchFamily="18" charset="0"/>
              </a:rPr>
            </a:br>
            <a:r>
              <a:rPr lang="en-GB" sz="1200" kern="100" dirty="0">
                <a:effectLst/>
                <a:latin typeface="+mn-lt"/>
                <a:ea typeface="Aptos" panose="020B0004020202020204" pitchFamily="34" charset="0"/>
                <a:cs typeface="Times New Roman" panose="02020603050405020304" pitchFamily="18" charset="0"/>
              </a:rPr>
              <a:t>A number of residents in Veals Lane and </a:t>
            </a:r>
            <a:r>
              <a:rPr lang="en-GB" sz="1200" kern="100" dirty="0" err="1">
                <a:effectLst/>
                <a:latin typeface="+mn-lt"/>
                <a:ea typeface="Aptos" panose="020B0004020202020204" pitchFamily="34" charset="0"/>
                <a:cs typeface="Times New Roman" panose="02020603050405020304" pitchFamily="18" charset="0"/>
              </a:rPr>
              <a:t>Castlemans</a:t>
            </a:r>
            <a:r>
              <a:rPr lang="en-GB" sz="1200" kern="100" dirty="0">
                <a:effectLst/>
                <a:latin typeface="+mn-lt"/>
                <a:ea typeface="Aptos" panose="020B0004020202020204" pitchFamily="34" charset="0"/>
                <a:cs typeface="Times New Roman" panose="02020603050405020304" pitchFamily="18" charset="0"/>
              </a:rPr>
              <a:t> lane have experienced unusual odours. Wessex Water are investigating and have thoroughly cleaned the pumping station and started chemical dosing to help address this issue. If I can support any household in HSM please contact me (details below)</a:t>
            </a:r>
            <a:br>
              <a:rPr lang="en-GB" sz="1200" kern="100" dirty="0">
                <a:effectLst/>
                <a:latin typeface="+mn-lt"/>
                <a:ea typeface="Aptos" panose="020B0004020202020204" pitchFamily="34" charset="0"/>
                <a:cs typeface="Times New Roman" panose="02020603050405020304" pitchFamily="18" charset="0"/>
              </a:rPr>
            </a:br>
            <a:br>
              <a:rPr lang="en-GB" sz="1200" kern="100" dirty="0">
                <a:effectLst/>
                <a:latin typeface="+mn-lt"/>
                <a:ea typeface="Aptos" panose="020B0004020202020204" pitchFamily="34" charset="0"/>
                <a:cs typeface="Times New Roman" panose="02020603050405020304" pitchFamily="18" charset="0"/>
              </a:rPr>
            </a:br>
            <a:r>
              <a:rPr lang="en-GB" sz="1200" kern="100" dirty="0">
                <a:effectLst/>
                <a:latin typeface="+mn-lt"/>
                <a:ea typeface="Aptos" panose="020B0004020202020204" pitchFamily="34" charset="0"/>
                <a:cs typeface="Times New Roman" panose="02020603050405020304" pitchFamily="18" charset="0"/>
              </a:rPr>
              <a:t>20mph speed limit</a:t>
            </a:r>
            <a:br>
              <a:rPr lang="en-GB" sz="1200" kern="100" dirty="0">
                <a:effectLst/>
                <a:latin typeface="+mn-lt"/>
                <a:ea typeface="Aptos" panose="020B0004020202020204" pitchFamily="34" charset="0"/>
                <a:cs typeface="Times New Roman" panose="02020603050405020304" pitchFamily="18" charset="0"/>
              </a:rPr>
            </a:br>
            <a:r>
              <a:rPr lang="en-GB" sz="1200" kern="100" dirty="0">
                <a:effectLst/>
                <a:latin typeface="+mn-lt"/>
                <a:ea typeface="Aptos" panose="020B0004020202020204" pitchFamily="34" charset="0"/>
                <a:cs typeface="Times New Roman" panose="02020603050405020304" pitchFamily="18" charset="0"/>
              </a:rPr>
              <a:t>We applied for consideration of a 20mph zone (most of village excluding B3092)after overwhelming support early in 2025 and we await next steps from Dorset Council.</a:t>
            </a:r>
            <a:br>
              <a:rPr lang="en-GB" sz="1200" kern="100" dirty="0">
                <a:effectLst/>
                <a:latin typeface="+mn-lt"/>
                <a:ea typeface="Aptos" panose="020B0004020202020204" pitchFamily="34" charset="0"/>
                <a:cs typeface="Times New Roman" panose="02020603050405020304" pitchFamily="18" charset="0"/>
              </a:rPr>
            </a:br>
            <a:br>
              <a:rPr lang="en-GB" sz="1200" kern="100" dirty="0">
                <a:effectLst/>
                <a:latin typeface="+mn-lt"/>
                <a:ea typeface="Aptos" panose="020B0004020202020204" pitchFamily="34" charset="0"/>
                <a:cs typeface="Times New Roman" panose="02020603050405020304" pitchFamily="18" charset="0"/>
              </a:rPr>
            </a:br>
            <a:r>
              <a:rPr lang="en-GB" sz="1200" kern="100" dirty="0">
                <a:effectLst/>
                <a:latin typeface="+mn-lt"/>
                <a:ea typeface="Aptos" panose="020B0004020202020204" pitchFamily="34" charset="0"/>
                <a:cs typeface="Times New Roman" panose="02020603050405020304" pitchFamily="18" charset="0"/>
              </a:rPr>
              <a:t>Excessive Speeding B3092</a:t>
            </a:r>
            <a:br>
              <a:rPr lang="en-GB" sz="1200" kern="100" dirty="0">
                <a:effectLst/>
                <a:latin typeface="+mn-lt"/>
                <a:ea typeface="Aptos" panose="020B0004020202020204" pitchFamily="34" charset="0"/>
                <a:cs typeface="Times New Roman" panose="02020603050405020304" pitchFamily="18" charset="0"/>
              </a:rPr>
            </a:br>
            <a:r>
              <a:rPr lang="en-GB" sz="1200" kern="100" dirty="0">
                <a:effectLst/>
                <a:latin typeface="+mn-lt"/>
                <a:ea typeface="Aptos" panose="020B0004020202020204" pitchFamily="34" charset="0"/>
                <a:cs typeface="Times New Roman" panose="02020603050405020304" pitchFamily="18" charset="0"/>
              </a:rPr>
              <a:t>At our next Council meeting scheduled for 7pm 10th November in the Village Hall excessive speeding by a minority of motorists will be on our agenda. We welcome any villager to our meeting.</a:t>
            </a:r>
            <a:br>
              <a:rPr lang="en-GB" sz="1200" kern="100" dirty="0">
                <a:effectLst/>
                <a:latin typeface="+mn-lt"/>
                <a:ea typeface="Aptos" panose="020B0004020202020204" pitchFamily="34" charset="0"/>
                <a:cs typeface="Times New Roman" panose="02020603050405020304" pitchFamily="18" charset="0"/>
              </a:rPr>
            </a:br>
            <a:br>
              <a:rPr lang="en-GB" sz="1800" kern="100" dirty="0">
                <a:effectLst/>
                <a:latin typeface="+mn-lt"/>
                <a:ea typeface="Aptos" panose="020B0004020202020204" pitchFamily="34" charset="0"/>
                <a:cs typeface="Times New Roman" panose="02020603050405020304" pitchFamily="18" charset="0"/>
              </a:rPr>
            </a:br>
            <a:r>
              <a:rPr lang="en-GB" sz="1200" kern="100" dirty="0">
                <a:effectLst/>
                <a:latin typeface="+mn-lt"/>
                <a:ea typeface="Aptos" panose="020B0004020202020204" pitchFamily="34" charset="0"/>
                <a:cs typeface="Times New Roman" panose="02020603050405020304" pitchFamily="18" charset="0"/>
              </a:rPr>
              <a:t>Road Repairs</a:t>
            </a:r>
            <a:br>
              <a:rPr lang="en-GB" sz="1200" kern="100" dirty="0">
                <a:effectLst/>
                <a:latin typeface="+mn-lt"/>
                <a:ea typeface="Aptos" panose="020B0004020202020204" pitchFamily="34" charset="0"/>
                <a:cs typeface="Times New Roman" panose="02020603050405020304" pitchFamily="18" charset="0"/>
              </a:rPr>
            </a:br>
            <a:r>
              <a:rPr lang="en-GB" sz="1200" kern="100" dirty="0">
                <a:effectLst/>
                <a:latin typeface="+mn-lt"/>
                <a:ea typeface="Aptos" panose="020B0004020202020204" pitchFamily="34" charset="0"/>
                <a:cs typeface="Times New Roman" panose="02020603050405020304" pitchFamily="18" charset="0"/>
              </a:rPr>
              <a:t>Veals lane (where it joins </a:t>
            </a:r>
            <a:r>
              <a:rPr lang="en-GB" sz="1200" kern="100" dirty="0" err="1">
                <a:effectLst/>
                <a:latin typeface="+mn-lt"/>
                <a:ea typeface="Aptos" panose="020B0004020202020204" pitchFamily="34" charset="0"/>
                <a:cs typeface="Times New Roman" panose="02020603050405020304" pitchFamily="18" charset="0"/>
              </a:rPr>
              <a:t>Castlemans</a:t>
            </a:r>
            <a:r>
              <a:rPr lang="en-GB" sz="1200" kern="100" dirty="0">
                <a:effectLst/>
                <a:latin typeface="+mn-lt"/>
                <a:ea typeface="Aptos" panose="020B0004020202020204" pitchFamily="34" charset="0"/>
                <a:cs typeface="Times New Roman" panose="02020603050405020304" pitchFamily="18" charset="0"/>
              </a:rPr>
              <a:t> lane) has been made flat so cars are no longer subject to grounding and Ridgeway lane will be closed from early Oct to early Nov whilst Dorset Council undertake repairs.</a:t>
            </a:r>
            <a:br>
              <a:rPr lang="en-GB" sz="1200" kern="100" dirty="0">
                <a:effectLst/>
                <a:latin typeface="+mn-lt"/>
                <a:ea typeface="Aptos" panose="020B0004020202020204" pitchFamily="34" charset="0"/>
                <a:cs typeface="Times New Roman" panose="02020603050405020304" pitchFamily="18" charset="0"/>
              </a:rPr>
            </a:br>
            <a:r>
              <a:rPr lang="en-GB" sz="1200" kern="100" dirty="0">
                <a:effectLst/>
                <a:latin typeface="+mn-lt"/>
                <a:ea typeface="Aptos" panose="020B0004020202020204" pitchFamily="34" charset="0"/>
                <a:cs typeface="Times New Roman" panose="02020603050405020304" pitchFamily="18" charset="0"/>
              </a:rPr>
              <a:t>Thank you Dorset Council.</a:t>
            </a:r>
          </a:p>
          <a:p>
            <a:pPr>
              <a:lnSpc>
                <a:spcPct val="100000"/>
              </a:lnSpc>
              <a:spcAft>
                <a:spcPts val="800"/>
              </a:spcAft>
              <a:buNone/>
            </a:pPr>
            <a:r>
              <a:rPr lang="en-GB" sz="1200" kern="100" dirty="0">
                <a:effectLst/>
                <a:latin typeface="+mn-lt"/>
                <a:ea typeface="Aptos" panose="020B0004020202020204" pitchFamily="34" charset="0"/>
                <a:cs typeface="Times New Roman" panose="02020603050405020304" pitchFamily="18" charset="0"/>
              </a:rPr>
              <a:t> </a:t>
            </a:r>
          </a:p>
          <a:p>
            <a:pPr>
              <a:lnSpc>
                <a:spcPct val="100000"/>
              </a:lnSpc>
              <a:spcAft>
                <a:spcPts val="800"/>
              </a:spcAft>
              <a:buNone/>
            </a:pPr>
            <a:r>
              <a:rPr lang="en-GB" sz="1200" kern="100" dirty="0">
                <a:effectLst/>
                <a:latin typeface="+mn-lt"/>
                <a:ea typeface="Aptos" panose="020B0004020202020204" pitchFamily="34" charset="0"/>
                <a:cs typeface="Times New Roman" panose="02020603050405020304" pitchFamily="18" charset="0"/>
              </a:rPr>
              <a:t>Marnhull Road leaning Telegraph Pole &amp; Unstable Bank</a:t>
            </a:r>
          </a:p>
          <a:p>
            <a:pPr>
              <a:lnSpc>
                <a:spcPct val="100000"/>
              </a:lnSpc>
              <a:spcAft>
                <a:spcPts val="800"/>
              </a:spcAft>
              <a:buNone/>
            </a:pPr>
            <a:r>
              <a:rPr lang="en-GB" sz="1200" kern="100" dirty="0">
                <a:effectLst/>
                <a:latin typeface="+mn-lt"/>
                <a:ea typeface="Aptos" panose="020B0004020202020204" pitchFamily="34" charset="0"/>
                <a:cs typeface="Times New Roman" panose="02020603050405020304" pitchFamily="18" charset="0"/>
              </a:rPr>
              <a:t>The PC has reported concerns re the leaning Telegraph pole, unstable pavement and concerns regarding the unstable bank outside Nicholsons Cottages. </a:t>
            </a:r>
          </a:p>
          <a:p>
            <a:pPr>
              <a:lnSpc>
                <a:spcPct val="100000"/>
              </a:lnSpc>
              <a:spcAft>
                <a:spcPts val="800"/>
              </a:spcAft>
              <a:buNone/>
            </a:pPr>
            <a:r>
              <a:rPr lang="en-GB" sz="1200" kern="100" dirty="0">
                <a:effectLst/>
                <a:latin typeface="+mn-lt"/>
                <a:ea typeface="Aptos" panose="020B0004020202020204" pitchFamily="34" charset="0"/>
                <a:cs typeface="Times New Roman" panose="02020603050405020304" pitchFamily="18" charset="0"/>
              </a:rPr>
              <a:t>Whilst Dorset Council have undertaken some pavement repairs we continue to ask them to address the leaning Telegraph pole and unstable bank. </a:t>
            </a:r>
            <a:br>
              <a:rPr lang="en-GB" sz="1800" kern="100" dirty="0">
                <a:effectLst/>
                <a:latin typeface="+mn-lt"/>
                <a:ea typeface="Aptos" panose="020B0004020202020204" pitchFamily="34" charset="0"/>
                <a:cs typeface="Times New Roman" panose="02020603050405020304" pitchFamily="18" charset="0"/>
              </a:rPr>
            </a:br>
            <a:r>
              <a:rPr lang="en-GB" sz="1400" kern="100" dirty="0">
                <a:effectLst/>
                <a:latin typeface="+mn-lt"/>
                <a:ea typeface="Aptos" panose="020B0004020202020204" pitchFamily="34" charset="0"/>
                <a:cs typeface="Times New Roman" panose="02020603050405020304" pitchFamily="18" charset="0"/>
              </a:rPr>
              <a:t>Celia </a:t>
            </a:r>
            <a:r>
              <a:rPr lang="en-GB" sz="1050" kern="100" dirty="0">
                <a:effectLst/>
                <a:latin typeface="+mn-lt"/>
                <a:ea typeface="Aptos" panose="020B0004020202020204" pitchFamily="34" charset="0"/>
                <a:cs typeface="Times New Roman" panose="02020603050405020304" pitchFamily="18" charset="0"/>
              </a:rPr>
              <a:t>W</a:t>
            </a:r>
            <a:r>
              <a:rPr lang="en-GB" sz="1200" kern="100" dirty="0">
                <a:effectLst/>
                <a:latin typeface="+mn-lt"/>
                <a:ea typeface="Aptos" panose="020B0004020202020204" pitchFamily="34" charset="0"/>
                <a:cs typeface="Times New Roman" panose="02020603050405020304" pitchFamily="18" charset="0"/>
              </a:rPr>
              <a:t>right</a:t>
            </a:r>
            <a:br>
              <a:rPr lang="en-GB" sz="1800" kern="100" dirty="0">
                <a:effectLst/>
                <a:latin typeface="+mn-lt"/>
                <a:ea typeface="Aptos" panose="020B0004020202020204" pitchFamily="34" charset="0"/>
                <a:cs typeface="Times New Roman" panose="02020603050405020304" pitchFamily="18" charset="0"/>
              </a:rPr>
            </a:br>
            <a:r>
              <a:rPr lang="en-GB" sz="1200" kern="100" dirty="0">
                <a:effectLst/>
                <a:latin typeface="+mn-lt"/>
                <a:ea typeface="Aptos" panose="020B0004020202020204" pitchFamily="34" charset="0"/>
                <a:cs typeface="Times New Roman" panose="02020603050405020304" pitchFamily="18" charset="0"/>
              </a:rPr>
              <a:t>On behalf of PC</a:t>
            </a:r>
            <a:br>
              <a:rPr lang="en-GB" sz="1800" kern="100" dirty="0">
                <a:effectLst/>
                <a:latin typeface="+mn-lt"/>
                <a:ea typeface="Aptos" panose="020B0004020202020204" pitchFamily="34" charset="0"/>
                <a:cs typeface="Times New Roman" panose="02020603050405020304" pitchFamily="18" charset="0"/>
              </a:rPr>
            </a:br>
            <a:br>
              <a:rPr lang="en-GB" sz="1800" kern="100" dirty="0">
                <a:effectLst/>
                <a:latin typeface="+mn-lt"/>
                <a:ea typeface="Aptos" panose="020B0004020202020204" pitchFamily="34" charset="0"/>
                <a:cs typeface="Times New Roman" panose="02020603050405020304" pitchFamily="18" charset="0"/>
              </a:rPr>
            </a:br>
            <a:r>
              <a:rPr lang="en-GB" sz="1200" kern="100" dirty="0">
                <a:effectLst/>
                <a:latin typeface="+mn-lt"/>
                <a:ea typeface="Aptos" panose="020B0004020202020204" pitchFamily="34" charset="0"/>
                <a:cs typeface="Times New Roman" panose="02020603050405020304" pitchFamily="18" charset="0"/>
              </a:rPr>
              <a:t>07584 151600</a:t>
            </a:r>
            <a:br>
              <a:rPr lang="en-GB" sz="1800" kern="100" dirty="0">
                <a:effectLst/>
                <a:latin typeface="+mn-lt"/>
                <a:ea typeface="Aptos" panose="020B0004020202020204" pitchFamily="34" charset="0"/>
                <a:cs typeface="Times New Roman" panose="02020603050405020304" pitchFamily="18" charset="0"/>
              </a:rPr>
            </a:br>
            <a:r>
              <a:rPr lang="en-GB" sz="1800" u="sng" kern="100" dirty="0">
                <a:solidFill>
                  <a:schemeClr val="tx1"/>
                </a:solidFill>
                <a:effectLst/>
                <a:latin typeface="+mn-lt"/>
                <a:ea typeface="Aptos" panose="020B0004020202020204" pitchFamily="34" charset="0"/>
                <a:cs typeface="Times New Roman" panose="02020603050405020304" pitchFamily="18" charset="0"/>
                <a:hlinkClick r:id="rId2"/>
              </a:rPr>
              <a:t>celia.wright@icloud.com</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9940240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34E008AF-5636-89D6-7B11-AAC6A0D4CD68}"/>
              </a:ext>
            </a:extLst>
          </p:cNvPr>
          <p:cNvSpPr>
            <a:spLocks noChangeArrowheads="1"/>
          </p:cNvSpPr>
          <p:nvPr/>
        </p:nvSpPr>
        <p:spPr bwMode="auto">
          <a:xfrm>
            <a:off x="0" y="0"/>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3" name="Object 2">
            <a:extLst>
              <a:ext uri="{FF2B5EF4-FFF2-40B4-BE49-F238E27FC236}">
                <a16:creationId xmlns:a16="http://schemas.microsoft.com/office/drawing/2014/main" id="{A6E586BD-4270-1988-D0DD-5B8931088152}"/>
              </a:ext>
            </a:extLst>
          </p:cNvPr>
          <p:cNvGraphicFramePr>
            <a:graphicFrameLocks noChangeAspect="1"/>
          </p:cNvGraphicFramePr>
          <p:nvPr/>
        </p:nvGraphicFramePr>
        <p:xfrm>
          <a:off x="0" y="0"/>
          <a:ext cx="6721475" cy="7513638"/>
        </p:xfrm>
        <a:graphic>
          <a:graphicData uri="http://schemas.openxmlformats.org/presentationml/2006/ole">
            <mc:AlternateContent xmlns:mc="http://schemas.openxmlformats.org/markup-compatibility/2006">
              <mc:Choice xmlns:v="urn:schemas-microsoft-com:vml" Requires="v">
                <p:oleObj name="Acrobat Document" r:id="rId2" imgW="4533723" imgH="6415694" progId="Acrobat.Document.DC">
                  <p:embed/>
                </p:oleObj>
              </mc:Choice>
              <mc:Fallback>
                <p:oleObj name="Acrobat Document" r:id="rId2" imgW="4533723" imgH="6415694" progId="Acrobat.Document.DC">
                  <p:embed/>
                  <p:pic>
                    <p:nvPicPr>
                      <p:cNvPr id="0"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721475" cy="75136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2733201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B86BFD8-43C7-4BC0-BF48-1B1F3C5295B7}"/>
              </a:ext>
            </a:extLst>
          </p:cNvPr>
          <p:cNvSpPr txBox="1"/>
          <p:nvPr/>
        </p:nvSpPr>
        <p:spPr>
          <a:xfrm>
            <a:off x="342900" y="2157413"/>
            <a:ext cx="6229350" cy="6370975"/>
          </a:xfrm>
          <a:prstGeom prst="rect">
            <a:avLst/>
          </a:prstGeom>
          <a:noFill/>
        </p:spPr>
        <p:txBody>
          <a:bodyPr wrap="square" rtlCol="0">
            <a:spAutoFit/>
          </a:bodyPr>
          <a:lstStyle/>
          <a:p>
            <a:r>
              <a:rPr lang="en-GB" sz="1200" b="1" dirty="0"/>
              <a:t>What's On at Hinton Workspace This September</a:t>
            </a:r>
            <a:endParaRPr lang="en-GB" sz="1200" dirty="0"/>
          </a:p>
          <a:p>
            <a:r>
              <a:rPr lang="en-GB" sz="1200" dirty="0"/>
              <a:t>September is set to be buzzing at Hinton Workspace. As the summer holidays wind down and everyone gets back to business, there really is something for everyone this month. Whether you're looking to grow your business contacts, invest in a bit of personal development, or simply meet like-minded people from across North Dorset.</a:t>
            </a:r>
          </a:p>
          <a:p>
            <a:r>
              <a:rPr lang="en-GB" sz="1200" dirty="0"/>
              <a:t>For those wanting to build connections, the month kicks off on </a:t>
            </a:r>
            <a:r>
              <a:rPr lang="en-GB" sz="1200" b="1" dirty="0"/>
              <a:t>Thursday 3rd September</a:t>
            </a:r>
            <a:r>
              <a:rPr lang="en-GB" sz="1200" dirty="0"/>
              <a:t> with </a:t>
            </a:r>
            <a:r>
              <a:rPr lang="en-GB" sz="1200" b="1" dirty="0"/>
              <a:t>The Hinton Hustle</a:t>
            </a:r>
            <a:r>
              <a:rPr lang="en-GB" sz="1200" dirty="0"/>
              <a:t>, North Dorset's favourite monthly networking event for business owners, entrepreneurs, freelancers and professionals.</a:t>
            </a:r>
          </a:p>
          <a:p>
            <a:r>
              <a:rPr lang="en-GB" sz="1200" dirty="0"/>
              <a:t>On </a:t>
            </a:r>
            <a:r>
              <a:rPr lang="en-GB" sz="1200" b="1" dirty="0"/>
              <a:t>Wednesday 9th September</a:t>
            </a:r>
            <a:r>
              <a:rPr lang="en-GB" sz="1200" dirty="0"/>
              <a:t>, the </a:t>
            </a:r>
            <a:r>
              <a:rPr lang="en-GB" sz="1200" b="1" dirty="0"/>
              <a:t>Property Networking Breakfast</a:t>
            </a:r>
            <a:r>
              <a:rPr lang="en-GB" sz="1200" dirty="0"/>
              <a:t> returns, bringing together professionals from across the property sector for a focused, high-quality morning of connection. And on </a:t>
            </a:r>
            <a:r>
              <a:rPr lang="en-GB" sz="1200" b="1" dirty="0"/>
              <a:t>Friday 18th September</a:t>
            </a:r>
            <a:r>
              <a:rPr lang="en-GB" sz="1200" dirty="0"/>
              <a:t>, Hinton Workspace teams up with Dorset Chamber for a </a:t>
            </a:r>
            <a:r>
              <a:rPr lang="en-GB" sz="1200" b="1" dirty="0"/>
              <a:t>'Walk in Nature around Hinton St Mary. </a:t>
            </a:r>
            <a:r>
              <a:rPr lang="en-GB" sz="1200" dirty="0"/>
              <a:t>Networking at a gentler pace, with fresh air and conversation in equal measure. </a:t>
            </a:r>
            <a:r>
              <a:rPr lang="en-GB" sz="1200" b="1" dirty="0"/>
              <a:t> </a:t>
            </a:r>
            <a:r>
              <a:rPr lang="en-GB" sz="1200" dirty="0"/>
              <a:t>A unique guided walk through the historic Hinton St Mary Estate with Alice Fox-Pitt, Founder of Hinton Workspace.</a:t>
            </a:r>
            <a:br>
              <a:rPr lang="en-GB" sz="1200" dirty="0"/>
            </a:br>
            <a:br>
              <a:rPr lang="en-GB" sz="1200" dirty="0"/>
            </a:br>
            <a:r>
              <a:rPr lang="en-GB" sz="1200" dirty="0"/>
              <a:t>Steeped in over 1,600 years of history, Hinton St Mary is a place where Roman Britain, medieval Dorset and modern rural life sit side by side. From hidden historic treasures to internationally recognised sporting success, this is a rare opportunity to discover one of Dorset's most remarkable estates.</a:t>
            </a:r>
          </a:p>
          <a:p>
            <a:r>
              <a:rPr lang="en-GB" sz="1200" dirty="0"/>
              <a:t>On the personal development side, </a:t>
            </a:r>
            <a:r>
              <a:rPr lang="en-GB" sz="1200" b="1" dirty="0"/>
              <a:t>Wednesday 16th September</a:t>
            </a:r>
            <a:r>
              <a:rPr lang="en-GB" sz="1200" dirty="0"/>
              <a:t> brings </a:t>
            </a:r>
            <a:r>
              <a:rPr lang="en-GB" sz="1200" b="1" dirty="0"/>
              <a:t>What Flavour Is Your ADHD?</a:t>
            </a:r>
            <a:r>
              <a:rPr lang="en-GB" sz="1200" dirty="0"/>
              <a:t>, a workshop run in partnership with Chaos Orchestra. It goes beyond the stereotypes to help you understand your ADHD and work with it, not against it. Whether you're diagnosed, think you might have ADHD, support someone who does, or are simply curious, you'll leave with practical insights and techniques you can use straight away.</a:t>
            </a:r>
          </a:p>
          <a:p>
            <a:r>
              <a:rPr lang="en-GB" sz="1200" dirty="0"/>
              <a:t>Then on </a:t>
            </a:r>
            <a:r>
              <a:rPr lang="en-GB" sz="1200" b="1" dirty="0"/>
              <a:t>Tuesday 29th September</a:t>
            </a:r>
            <a:r>
              <a:rPr lang="en-GB" sz="1200" dirty="0"/>
              <a:t> (12pm–2.30pm), Christophe </a:t>
            </a:r>
            <a:r>
              <a:rPr lang="en-GB" sz="1200" dirty="0" err="1"/>
              <a:t>Stourton</a:t>
            </a:r>
            <a:r>
              <a:rPr lang="en-GB" sz="1200" dirty="0"/>
              <a:t> and renowned speaking coach Jackie Goddard host </a:t>
            </a:r>
            <a:r>
              <a:rPr lang="en-GB" sz="1200" b="1" dirty="0"/>
              <a:t>Nail Your Networking Introduction</a:t>
            </a:r>
            <a:r>
              <a:rPr lang="en-GB" sz="1200" dirty="0"/>
              <a:t> — a practical two-hour workshop to help you find the real story behind your business and turn it into a simple, memorable four-line introduction.</a:t>
            </a:r>
          </a:p>
          <a:p>
            <a:r>
              <a:rPr lang="en-GB" sz="1200" dirty="0"/>
              <a:t>And there's something brand new too: </a:t>
            </a:r>
            <a:r>
              <a:rPr lang="en-GB" sz="1200" b="1" dirty="0"/>
              <a:t>Thursday 24th September</a:t>
            </a:r>
            <a:r>
              <a:rPr lang="en-GB" sz="1200" dirty="0"/>
              <a:t> sees the launch of the </a:t>
            </a:r>
            <a:r>
              <a:rPr lang="en-GB" sz="1200" b="1" dirty="0"/>
              <a:t>Hinton Wellness Collective</a:t>
            </a:r>
            <a:r>
              <a:rPr lang="en-GB" sz="1200" dirty="0"/>
              <a:t>, a new community bringing together wellbeing professionals from across Dorset to connect, collaborate and grow.</a:t>
            </a:r>
          </a:p>
          <a:p>
            <a:r>
              <a:rPr lang="en-GB" sz="1200" dirty="0"/>
              <a:t>Find out more and join any of these brilliant  </a:t>
            </a:r>
          </a:p>
          <a:p>
            <a:r>
              <a:rPr lang="en-GB" sz="1200" dirty="0"/>
              <a:t>Events on our website: hintonworkspack.co.uk </a:t>
            </a:r>
          </a:p>
          <a:p>
            <a:endParaRPr lang="en-GB" sz="1200" dirty="0"/>
          </a:p>
        </p:txBody>
      </p:sp>
      <p:pic>
        <p:nvPicPr>
          <p:cNvPr id="3" name="Picture 2">
            <a:extLst>
              <a:ext uri="{FF2B5EF4-FFF2-40B4-BE49-F238E27FC236}">
                <a16:creationId xmlns:a16="http://schemas.microsoft.com/office/drawing/2014/main" id="{DC9F6EC5-5ADF-2FA7-E675-B3CB612DFD93}"/>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65985" y="601028"/>
            <a:ext cx="2583180" cy="1074420"/>
          </a:xfrm>
          <a:prstGeom prst="rect">
            <a:avLst/>
          </a:prstGeom>
          <a:noFill/>
        </p:spPr>
      </p:pic>
    </p:spTree>
    <p:extLst>
      <p:ext uri="{BB962C8B-B14F-4D97-AF65-F5344CB8AC3E}">
        <p14:creationId xmlns:p14="http://schemas.microsoft.com/office/powerpoint/2010/main" val="7233897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a:extLst>
              <a:ext uri="{FF2B5EF4-FFF2-40B4-BE49-F238E27FC236}">
                <a16:creationId xmlns:a16="http://schemas.microsoft.com/office/drawing/2014/main" id="{F3EEBD75-7405-FD6E-378E-08AC5912D35D}"/>
              </a:ext>
            </a:extLst>
          </p:cNvPr>
          <p:cNvSpPr txBox="1">
            <a:spLocks noChangeArrowheads="1"/>
          </p:cNvSpPr>
          <p:nvPr/>
        </p:nvSpPr>
        <p:spPr bwMode="auto">
          <a:xfrm>
            <a:off x="66357" y="0"/>
            <a:ext cx="2271713" cy="697627"/>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Bef>
                <a:spcPts val="600"/>
              </a:spcBef>
              <a:spcAft>
                <a:spcPts val="400"/>
              </a:spcAft>
              <a:buNone/>
            </a:pPr>
            <a:r>
              <a:rPr lang="en-GB" sz="20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rPr>
              <a:t>St Peter’s Church</a:t>
            </a:r>
          </a:p>
        </p:txBody>
      </p:sp>
      <p:pic>
        <p:nvPicPr>
          <p:cNvPr id="4" name="Picture 3" descr="A stone church with a gate&#10;&#10;Description automatically generated">
            <a:extLst>
              <a:ext uri="{FF2B5EF4-FFF2-40B4-BE49-F238E27FC236}">
                <a16:creationId xmlns:a16="http://schemas.microsoft.com/office/drawing/2014/main" id="{9FB15633-0290-7878-C408-D7B835CE21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29000" y="0"/>
            <a:ext cx="3405505" cy="2595245"/>
          </a:xfrm>
          <a:prstGeom prst="rect">
            <a:avLst/>
          </a:prstGeom>
        </p:spPr>
      </p:pic>
      <p:sp>
        <p:nvSpPr>
          <p:cNvPr id="5" name="Text Box 2">
            <a:extLst>
              <a:ext uri="{FF2B5EF4-FFF2-40B4-BE49-F238E27FC236}">
                <a16:creationId xmlns:a16="http://schemas.microsoft.com/office/drawing/2014/main" id="{6B1038FF-BA54-65D2-892B-26C102F193E3}"/>
              </a:ext>
            </a:extLst>
          </p:cNvPr>
          <p:cNvSpPr txBox="1"/>
          <p:nvPr/>
        </p:nvSpPr>
        <p:spPr>
          <a:xfrm>
            <a:off x="66357" y="1103232"/>
            <a:ext cx="2662873" cy="3613682"/>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spAutoFit/>
          </a:bodyPr>
          <a:lstStyle/>
          <a:p>
            <a:pPr>
              <a:lnSpc>
                <a:spcPct val="107000"/>
              </a:lnSpc>
              <a:spcAft>
                <a:spcPts val="800"/>
              </a:spcAft>
              <a:buNone/>
            </a:pPr>
            <a:r>
              <a:rPr lang="en-GB" sz="1400" kern="100" spc="75" dirty="0">
                <a:solidFill>
                  <a:srgbClr val="595959"/>
                </a:solidFill>
                <a:effectLst/>
                <a:latin typeface="Aptos" panose="020B0004020202020204" pitchFamily="34" charset="0"/>
                <a:ea typeface="Times New Roman" panose="02020603050405020304" pitchFamily="18" charset="0"/>
                <a:cs typeface="Times New Roman" panose="02020603050405020304" pitchFamily="18" charset="0"/>
              </a:rPr>
              <a:t>Date &amp; Time</a:t>
            </a:r>
          </a:p>
          <a:p>
            <a:pPr>
              <a:lnSpc>
                <a:spcPct val="107000"/>
              </a:lnSpc>
              <a:spcAft>
                <a:spcPts val="800"/>
              </a:spcAft>
              <a:buNone/>
            </a:pPr>
            <a:r>
              <a:rPr lang="en-GB" sz="1400" kern="100" spc="75" dirty="0">
                <a:solidFill>
                  <a:srgbClr val="595959"/>
                </a:solidFill>
                <a:effectLst/>
                <a:latin typeface="Aptos" panose="020B0004020202020204" pitchFamily="34" charset="0"/>
                <a:ea typeface="Times New Roman" panose="02020603050405020304" pitchFamily="18" charset="0"/>
                <a:cs typeface="Times New Roman" panose="02020603050405020304" pitchFamily="18" charset="0"/>
              </a:rPr>
              <a:t>Service</a:t>
            </a:r>
          </a:p>
          <a:p>
            <a:pPr>
              <a:lnSpc>
                <a:spcPct val="107000"/>
              </a:lnSpc>
              <a:spcBef>
                <a:spcPts val="600"/>
              </a:spcBef>
              <a:spcAft>
                <a:spcPts val="600"/>
              </a:spcAft>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Sunday 6 September</a:t>
            </a:r>
          </a:p>
          <a:p>
            <a:pPr>
              <a:lnSpc>
                <a:spcPct val="107000"/>
              </a:lnSpc>
              <a:spcBef>
                <a:spcPts val="600"/>
              </a:spcBef>
              <a:spcAft>
                <a:spcPts val="600"/>
              </a:spcAft>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Holy Communion (BCP)</a:t>
            </a:r>
          </a:p>
          <a:p>
            <a:pPr>
              <a:lnSpc>
                <a:spcPct val="107000"/>
              </a:lnSpc>
              <a:spcBef>
                <a:spcPts val="600"/>
              </a:spcBef>
              <a:spcAft>
                <a:spcPts val="600"/>
              </a:spcAft>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Sunday 13 September</a:t>
            </a:r>
          </a:p>
          <a:p>
            <a:pPr>
              <a:lnSpc>
                <a:spcPct val="107000"/>
              </a:lnSpc>
              <a:spcBef>
                <a:spcPts val="600"/>
              </a:spcBef>
              <a:spcAft>
                <a:spcPts val="600"/>
              </a:spcAft>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Morning Prayer (BCP)</a:t>
            </a:r>
          </a:p>
          <a:p>
            <a:pPr>
              <a:lnSpc>
                <a:spcPct val="107000"/>
              </a:lnSpc>
              <a:spcBef>
                <a:spcPts val="600"/>
              </a:spcBef>
              <a:spcAft>
                <a:spcPts val="600"/>
              </a:spcAft>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Sunday 20 September</a:t>
            </a:r>
          </a:p>
          <a:p>
            <a:pPr>
              <a:lnSpc>
                <a:spcPct val="107000"/>
              </a:lnSpc>
              <a:spcBef>
                <a:spcPts val="600"/>
              </a:spcBef>
              <a:spcAft>
                <a:spcPts val="600"/>
              </a:spcAft>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Morning Prayer</a:t>
            </a:r>
          </a:p>
          <a:p>
            <a:pPr>
              <a:lnSpc>
                <a:spcPct val="107000"/>
              </a:lnSpc>
              <a:spcBef>
                <a:spcPts val="600"/>
              </a:spcBef>
              <a:spcAft>
                <a:spcPts val="600"/>
              </a:spcAft>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Sunday 27 September</a:t>
            </a:r>
          </a:p>
          <a:p>
            <a:pPr>
              <a:lnSpc>
                <a:spcPct val="107000"/>
              </a:lnSpc>
              <a:spcBef>
                <a:spcPts val="600"/>
              </a:spcBef>
              <a:spcAft>
                <a:spcPts val="600"/>
              </a:spcAft>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Holy Communion (CW)</a:t>
            </a:r>
          </a:p>
          <a:p>
            <a:pPr>
              <a:lnSpc>
                <a:spcPct val="107000"/>
              </a:lnSpc>
              <a:spcAft>
                <a:spcPts val="800"/>
              </a:spcAft>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 </a:t>
            </a:r>
          </a:p>
        </p:txBody>
      </p:sp>
      <p:sp>
        <p:nvSpPr>
          <p:cNvPr id="8" name="TextBox 7">
            <a:extLst>
              <a:ext uri="{FF2B5EF4-FFF2-40B4-BE49-F238E27FC236}">
                <a16:creationId xmlns:a16="http://schemas.microsoft.com/office/drawing/2014/main" id="{53224B84-4BB0-6835-5106-8F4B5D995F15}"/>
              </a:ext>
            </a:extLst>
          </p:cNvPr>
          <p:cNvSpPr txBox="1"/>
          <p:nvPr/>
        </p:nvSpPr>
        <p:spPr>
          <a:xfrm>
            <a:off x="23495" y="405605"/>
            <a:ext cx="3514724" cy="697627"/>
          </a:xfrm>
          <a:prstGeom prst="rect">
            <a:avLst/>
          </a:prstGeom>
          <a:noFill/>
        </p:spPr>
        <p:txBody>
          <a:bodyPr wrap="square">
            <a:spAutoFit/>
          </a:bodyPr>
          <a:lstStyle/>
          <a:p>
            <a:pPr rtl="0">
              <a:spcBef>
                <a:spcPts val="800"/>
              </a:spcBef>
              <a:spcAft>
                <a:spcPts val="400"/>
              </a:spcAft>
              <a:buNone/>
            </a:pPr>
            <a:r>
              <a:rPr lang="en-GB" sz="1200" b="0" i="0" u="none" strike="noStrike" dirty="0">
                <a:solidFill>
                  <a:srgbClr val="864EA8"/>
                </a:solidFill>
                <a:effectLst/>
                <a:latin typeface="Arial" panose="020B0604020202020204" pitchFamily="34" charset="0"/>
              </a:rPr>
              <a:t>September 2026 Services</a:t>
            </a:r>
            <a:endParaRPr lang="en-GB" sz="1200" b="1" dirty="0">
              <a:effectLst/>
            </a:endParaRPr>
          </a:p>
          <a:p>
            <a:pPr>
              <a:buNone/>
            </a:pPr>
            <a:endParaRPr lang="en-GB" sz="1200" b="0" dirty="0">
              <a:effectLst/>
            </a:endParaRPr>
          </a:p>
          <a:p>
            <a:pPr rtl="0">
              <a:buNone/>
            </a:pPr>
            <a:r>
              <a:rPr lang="en-GB" sz="1200" b="0" i="0" u="none" strike="noStrike" dirty="0">
                <a:solidFill>
                  <a:srgbClr val="000000"/>
                </a:solidFill>
                <a:effectLst/>
                <a:latin typeface="Arial" panose="020B0604020202020204" pitchFamily="34" charset="0"/>
              </a:rPr>
              <a:t>All services at 9:30am unless otherwise noted</a:t>
            </a:r>
            <a:endParaRPr lang="en-GB" sz="1200" b="0" dirty="0">
              <a:effectLst/>
            </a:endParaRPr>
          </a:p>
        </p:txBody>
      </p:sp>
      <p:pic>
        <p:nvPicPr>
          <p:cNvPr id="11" name="Picture 10">
            <a:extLst>
              <a:ext uri="{FF2B5EF4-FFF2-40B4-BE49-F238E27FC236}">
                <a16:creationId xmlns:a16="http://schemas.microsoft.com/office/drawing/2014/main" id="{3649FA7D-F237-EADD-F83D-F2324FBEE4E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22014" y="3648710"/>
            <a:ext cx="3419475" cy="4838065"/>
          </a:xfrm>
          <a:prstGeom prst="rect">
            <a:avLst/>
          </a:prstGeom>
        </p:spPr>
      </p:pic>
      <p:sp>
        <p:nvSpPr>
          <p:cNvPr id="13" name="TextBox 12">
            <a:extLst>
              <a:ext uri="{FF2B5EF4-FFF2-40B4-BE49-F238E27FC236}">
                <a16:creationId xmlns:a16="http://schemas.microsoft.com/office/drawing/2014/main" id="{232686A1-27FE-CC94-B300-692AB6CCBEB2}"/>
              </a:ext>
            </a:extLst>
          </p:cNvPr>
          <p:cNvSpPr txBox="1"/>
          <p:nvPr/>
        </p:nvSpPr>
        <p:spPr>
          <a:xfrm>
            <a:off x="1919605" y="3043338"/>
            <a:ext cx="4872038" cy="346826"/>
          </a:xfrm>
          <a:prstGeom prst="rect">
            <a:avLst/>
          </a:prstGeom>
          <a:noFill/>
        </p:spPr>
        <p:txBody>
          <a:bodyPr wrap="square">
            <a:spAutoFit/>
          </a:bodyPr>
          <a:lstStyle/>
          <a:p>
            <a:pPr algn="ctr">
              <a:lnSpc>
                <a:spcPct val="107000"/>
              </a:lnSpc>
              <a:spcBef>
                <a:spcPts val="800"/>
              </a:spcBef>
              <a:spcAft>
                <a:spcPts val="400"/>
              </a:spcAft>
              <a:buNone/>
            </a:pPr>
            <a:r>
              <a:rPr lang="en-GB" sz="16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rPr>
              <a:t>Church is open daily for sanctuary and prayer</a:t>
            </a:r>
          </a:p>
        </p:txBody>
      </p:sp>
      <p:sp>
        <p:nvSpPr>
          <p:cNvPr id="14" name="Text Box 4">
            <a:extLst>
              <a:ext uri="{FF2B5EF4-FFF2-40B4-BE49-F238E27FC236}">
                <a16:creationId xmlns:a16="http://schemas.microsoft.com/office/drawing/2014/main" id="{322E1D77-0191-2E21-CB14-E97C62FBE03D}"/>
              </a:ext>
            </a:extLst>
          </p:cNvPr>
          <p:cNvSpPr txBox="1"/>
          <p:nvPr/>
        </p:nvSpPr>
        <p:spPr>
          <a:xfrm>
            <a:off x="113189" y="4718902"/>
            <a:ext cx="2972911" cy="3604577"/>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buNone/>
            </a:pPr>
            <a:r>
              <a:rPr lang="en-GB" sz="1100" b="1" kern="100" dirty="0">
                <a:effectLst/>
                <a:latin typeface="Aptos" panose="020B0004020202020204" pitchFamily="34" charset="0"/>
                <a:ea typeface="Aptos" panose="020B0004020202020204" pitchFamily="34" charset="0"/>
                <a:cs typeface="Times New Roman" panose="02020603050405020304" pitchFamily="18" charset="0"/>
              </a:rPr>
              <a:t>Village Harvest Festival</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0000"/>
              </a:lnSpc>
              <a:spcAft>
                <a:spcPts val="800"/>
              </a:spcAft>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Our Harvest Festival will take place on Sunday, </a:t>
            </a:r>
            <a:r>
              <a:rPr lang="en-GB" sz="1100" b="1" kern="100" dirty="0">
                <a:effectLst/>
                <a:latin typeface="Aptos" panose="020B0004020202020204" pitchFamily="34" charset="0"/>
                <a:ea typeface="Aptos" panose="020B0004020202020204" pitchFamily="34" charset="0"/>
                <a:cs typeface="Times New Roman" panose="02020603050405020304" pitchFamily="18" charset="0"/>
              </a:rPr>
              <a:t>18 October.</a:t>
            </a:r>
            <a:r>
              <a:rPr lang="en-GB" sz="1100" kern="100" dirty="0">
                <a:effectLst/>
                <a:latin typeface="Aptos" panose="020B0004020202020204" pitchFamily="34" charset="0"/>
                <a:ea typeface="Aptos" panose="020B0004020202020204" pitchFamily="34" charset="0"/>
                <a:cs typeface="Times New Roman" panose="02020603050405020304" pitchFamily="18" charset="0"/>
              </a:rPr>
              <a:t> 10:30 Harvest Festival Service in St Peter’s with a bring &amp; share lunch in the Tithe Barn from midday. Everyone is welcome to either or both village events.</a:t>
            </a:r>
          </a:p>
          <a:p>
            <a:pPr>
              <a:lnSpc>
                <a:spcPct val="107000"/>
              </a:lnSpc>
              <a:spcAft>
                <a:spcPts val="800"/>
              </a:spcAft>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 </a:t>
            </a:r>
          </a:p>
          <a:p>
            <a:pPr>
              <a:lnSpc>
                <a:spcPct val="107000"/>
              </a:lnSpc>
              <a:spcAft>
                <a:spcPts val="800"/>
              </a:spcAft>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All queries about Church-related support and services should be directed to the Vicar or Churchwardens.</a:t>
            </a:r>
          </a:p>
        </p:txBody>
      </p:sp>
      <p:graphicFrame>
        <p:nvGraphicFramePr>
          <p:cNvPr id="15" name="Table 14">
            <a:extLst>
              <a:ext uri="{FF2B5EF4-FFF2-40B4-BE49-F238E27FC236}">
                <a16:creationId xmlns:a16="http://schemas.microsoft.com/office/drawing/2014/main" id="{1EF6BC98-6643-D955-CD46-B5DBCE611605}"/>
              </a:ext>
            </a:extLst>
          </p:cNvPr>
          <p:cNvGraphicFramePr>
            <a:graphicFrameLocks noGrp="1"/>
          </p:cNvGraphicFramePr>
          <p:nvPr>
            <p:extLst>
              <p:ext uri="{D42A27DB-BD31-4B8C-83A1-F6EECF244321}">
                <p14:modId xmlns:p14="http://schemas.microsoft.com/office/powerpoint/2010/main" val="416775691"/>
              </p:ext>
            </p:extLst>
          </p:nvPr>
        </p:nvGraphicFramePr>
        <p:xfrm>
          <a:off x="257176" y="8651685"/>
          <a:ext cx="6300787" cy="1163828"/>
        </p:xfrm>
        <a:graphic>
          <a:graphicData uri="http://schemas.openxmlformats.org/drawingml/2006/table">
            <a:tbl>
              <a:tblPr firstRow="1" firstCol="1" bandRow="1">
                <a:tableStyleId>{5940675A-B579-460E-94D1-54222C63F5DA}</a:tableStyleId>
              </a:tblPr>
              <a:tblGrid>
                <a:gridCol w="3149791">
                  <a:extLst>
                    <a:ext uri="{9D8B030D-6E8A-4147-A177-3AD203B41FA5}">
                      <a16:colId xmlns:a16="http://schemas.microsoft.com/office/drawing/2014/main" val="3766861555"/>
                    </a:ext>
                  </a:extLst>
                </a:gridCol>
                <a:gridCol w="3150996">
                  <a:extLst>
                    <a:ext uri="{9D8B030D-6E8A-4147-A177-3AD203B41FA5}">
                      <a16:colId xmlns:a16="http://schemas.microsoft.com/office/drawing/2014/main" val="1562855079"/>
                    </a:ext>
                  </a:extLst>
                </a:gridCol>
              </a:tblGrid>
              <a:tr h="0">
                <a:tc>
                  <a:txBody>
                    <a:bodyPr/>
                    <a:lstStyle/>
                    <a:p>
                      <a:pPr marL="457200" indent="-457200">
                        <a:spcAft>
                          <a:spcPts val="600"/>
                        </a:spcAft>
                        <a:buNone/>
                      </a:pPr>
                      <a:r>
                        <a:rPr lang="en-GB" sz="1200" kern="100">
                          <a:effectLst/>
                        </a:rPr>
                        <a:t>Vicar:	The Reverend Mary Gubbins</a:t>
                      </a:r>
                      <a:br>
                        <a:rPr lang="en-GB" sz="1200" kern="100">
                          <a:effectLst/>
                        </a:rPr>
                      </a:br>
                      <a:r>
                        <a:rPr lang="en-GB" sz="1200" kern="100">
                          <a:effectLst/>
                        </a:rPr>
                        <a:t>01258 721 704 | 07440 680 387</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spcAft>
                          <a:spcPts val="600"/>
                        </a:spcAft>
                        <a:buNone/>
                      </a:pPr>
                      <a:r>
                        <a:rPr lang="en-GB" sz="1200" kern="100" dirty="0">
                          <a:effectLst/>
                        </a:rPr>
                        <a:t>The Vicarage, Sturminster Newton</a:t>
                      </a:r>
                    </a:p>
                    <a:p>
                      <a:pPr>
                        <a:spcAft>
                          <a:spcPts val="600"/>
                        </a:spcAft>
                        <a:buNone/>
                      </a:pPr>
                      <a:r>
                        <a:rPr lang="en-GB" sz="1200" kern="100" dirty="0">
                          <a:effectLst/>
                        </a:rPr>
                        <a:t>revd.mary.gubbins@gmail.com</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414280987"/>
                  </a:ext>
                </a:extLst>
              </a:tr>
              <a:tr h="0">
                <a:tc gridSpan="2">
                  <a:txBody>
                    <a:bodyPr/>
                    <a:lstStyle/>
                    <a:p>
                      <a:pPr algn="ctr">
                        <a:lnSpc>
                          <a:spcPct val="107000"/>
                        </a:lnSpc>
                        <a:spcAft>
                          <a:spcPts val="800"/>
                        </a:spcAft>
                        <a:buNone/>
                      </a:pPr>
                      <a:r>
                        <a:rPr lang="en-GB" sz="1100" kern="100">
                          <a:effectLst/>
                        </a:rPr>
                        <a:t>Churchwardens</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hMerge="1">
                  <a:txBody>
                    <a:bodyPr/>
                    <a:lstStyle/>
                    <a:p>
                      <a:endParaRPr lang="en-GB"/>
                    </a:p>
                  </a:txBody>
                  <a:tcPr/>
                </a:tc>
                <a:extLst>
                  <a:ext uri="{0D108BD9-81ED-4DB2-BD59-A6C34878D82A}">
                    <a16:rowId xmlns:a16="http://schemas.microsoft.com/office/drawing/2014/main" val="3854623085"/>
                  </a:ext>
                </a:extLst>
              </a:tr>
              <a:tr h="0">
                <a:tc>
                  <a:txBody>
                    <a:bodyPr/>
                    <a:lstStyle/>
                    <a:p>
                      <a:pPr>
                        <a:spcAft>
                          <a:spcPts val="600"/>
                        </a:spcAft>
                        <a:buNone/>
                      </a:pPr>
                      <a:r>
                        <a:rPr lang="en-GB" sz="1200" kern="100">
                          <a:effectLst/>
                        </a:rPr>
                        <a:t>Robin Gibbs</a:t>
                      </a:r>
                      <a:br>
                        <a:rPr lang="en-GB" sz="1200" kern="100">
                          <a:effectLst/>
                        </a:rPr>
                      </a:br>
                      <a:r>
                        <a:rPr lang="en-GB" sz="1200" kern="100">
                          <a:effectLst/>
                        </a:rPr>
                        <a:t>01258 471 493</a:t>
                      </a:r>
                      <a:br>
                        <a:rPr lang="en-GB" sz="1200" kern="100">
                          <a:effectLst/>
                        </a:rPr>
                      </a:br>
                      <a:r>
                        <a:rPr lang="en-GB" sz="1200" kern="100">
                          <a:effectLst/>
                        </a:rPr>
                        <a:t>robin@aviaconsult.uk</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spcAft>
                          <a:spcPts val="600"/>
                        </a:spcAft>
                        <a:buNone/>
                      </a:pPr>
                      <a:r>
                        <a:rPr lang="en-GB" sz="1200" kern="100" dirty="0">
                          <a:effectLst/>
                        </a:rPr>
                        <a:t>Kevin Peto-Bostick</a:t>
                      </a:r>
                      <a:br>
                        <a:rPr lang="en-GB" sz="1200" kern="100" dirty="0">
                          <a:effectLst/>
                        </a:rPr>
                      </a:br>
                      <a:r>
                        <a:rPr lang="en-GB" sz="1200" kern="100" dirty="0">
                          <a:effectLst/>
                        </a:rPr>
                        <a:t>01258 475 469</a:t>
                      </a:r>
                      <a:br>
                        <a:rPr lang="en-GB" sz="1200" kern="100" dirty="0">
                          <a:effectLst/>
                        </a:rPr>
                      </a:br>
                      <a:r>
                        <a:rPr lang="en-GB" sz="1200" kern="100" dirty="0">
                          <a:effectLst/>
                        </a:rPr>
                        <a:t>kevin.peto.bostick@gmail.com</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40980729"/>
                  </a:ext>
                </a:extLst>
              </a:tr>
            </a:tbl>
          </a:graphicData>
        </a:graphic>
      </p:graphicFrame>
    </p:spTree>
    <p:extLst>
      <p:ext uri="{BB962C8B-B14F-4D97-AF65-F5344CB8AC3E}">
        <p14:creationId xmlns:p14="http://schemas.microsoft.com/office/powerpoint/2010/main" val="9950009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E6AE4B6-4244-0432-A06D-22E786057200}"/>
              </a:ext>
            </a:extLst>
          </p:cNvPr>
          <p:cNvSpPr txBox="1"/>
          <p:nvPr/>
        </p:nvSpPr>
        <p:spPr>
          <a:xfrm>
            <a:off x="3233475" y="5845244"/>
            <a:ext cx="3253051" cy="3231654"/>
          </a:xfrm>
          <a:custGeom>
            <a:avLst/>
            <a:gdLst>
              <a:gd name="csX0" fmla="*/ 0 w 3253051"/>
              <a:gd name="csY0" fmla="*/ 0 h 3231654"/>
              <a:gd name="csX1" fmla="*/ 444584 w 3253051"/>
              <a:gd name="csY1" fmla="*/ 0 h 3231654"/>
              <a:gd name="csX2" fmla="*/ 921698 w 3253051"/>
              <a:gd name="csY2" fmla="*/ 0 h 3231654"/>
              <a:gd name="csX3" fmla="*/ 1528934 w 3253051"/>
              <a:gd name="csY3" fmla="*/ 0 h 3231654"/>
              <a:gd name="csX4" fmla="*/ 2071109 w 3253051"/>
              <a:gd name="csY4" fmla="*/ 0 h 3231654"/>
              <a:gd name="csX5" fmla="*/ 2613284 w 3253051"/>
              <a:gd name="csY5" fmla="*/ 0 h 3231654"/>
              <a:gd name="csX6" fmla="*/ 3253051 w 3253051"/>
              <a:gd name="csY6" fmla="*/ 0 h 3231654"/>
              <a:gd name="csX7" fmla="*/ 3253051 w 3253051"/>
              <a:gd name="csY7" fmla="*/ 441659 h 3231654"/>
              <a:gd name="csX8" fmla="*/ 3253051 w 3253051"/>
              <a:gd name="csY8" fmla="*/ 883319 h 3231654"/>
              <a:gd name="csX9" fmla="*/ 3253051 w 3253051"/>
              <a:gd name="csY9" fmla="*/ 1454244 h 3231654"/>
              <a:gd name="csX10" fmla="*/ 3253051 w 3253051"/>
              <a:gd name="csY10" fmla="*/ 1992853 h 3231654"/>
              <a:gd name="csX11" fmla="*/ 3253051 w 3253051"/>
              <a:gd name="csY11" fmla="*/ 2596095 h 3231654"/>
              <a:gd name="csX12" fmla="*/ 3253051 w 3253051"/>
              <a:gd name="csY12" fmla="*/ 3231654 h 3231654"/>
              <a:gd name="csX13" fmla="*/ 2710876 w 3253051"/>
              <a:gd name="csY13" fmla="*/ 3231654 h 3231654"/>
              <a:gd name="csX14" fmla="*/ 2201231 w 3253051"/>
              <a:gd name="csY14" fmla="*/ 3231654 h 3231654"/>
              <a:gd name="csX15" fmla="*/ 1691587 w 3253051"/>
              <a:gd name="csY15" fmla="*/ 3231654 h 3231654"/>
              <a:gd name="csX16" fmla="*/ 1116881 w 3253051"/>
              <a:gd name="csY16" fmla="*/ 3231654 h 3231654"/>
              <a:gd name="csX17" fmla="*/ 574706 w 3253051"/>
              <a:gd name="csY17" fmla="*/ 3231654 h 3231654"/>
              <a:gd name="csX18" fmla="*/ 0 w 3253051"/>
              <a:gd name="csY18" fmla="*/ 3231654 h 3231654"/>
              <a:gd name="csX19" fmla="*/ 0 w 3253051"/>
              <a:gd name="csY19" fmla="*/ 2725362 h 3231654"/>
              <a:gd name="csX20" fmla="*/ 0 w 3253051"/>
              <a:gd name="csY20" fmla="*/ 2186753 h 3231654"/>
              <a:gd name="csX21" fmla="*/ 0 w 3253051"/>
              <a:gd name="csY21" fmla="*/ 1712777 h 3231654"/>
              <a:gd name="csX22" fmla="*/ 0 w 3253051"/>
              <a:gd name="csY22" fmla="*/ 1238801 h 3231654"/>
              <a:gd name="csX23" fmla="*/ 0 w 3253051"/>
              <a:gd name="csY23" fmla="*/ 732508 h 3231654"/>
              <a:gd name="csX24" fmla="*/ 0 w 3253051"/>
              <a:gd name="csY24" fmla="*/ 0 h 32316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3253051" h="3231654" extrusionOk="0">
                <a:moveTo>
                  <a:pt x="0" y="0"/>
                </a:moveTo>
                <a:cubicBezTo>
                  <a:pt x="189290" y="-24583"/>
                  <a:pt x="314984" y="19317"/>
                  <a:pt x="444584" y="0"/>
                </a:cubicBezTo>
                <a:cubicBezTo>
                  <a:pt x="574184" y="-19317"/>
                  <a:pt x="698712" y="26320"/>
                  <a:pt x="921698" y="0"/>
                </a:cubicBezTo>
                <a:cubicBezTo>
                  <a:pt x="1144684" y="-26320"/>
                  <a:pt x="1384518" y="49738"/>
                  <a:pt x="1528934" y="0"/>
                </a:cubicBezTo>
                <a:cubicBezTo>
                  <a:pt x="1673350" y="-49738"/>
                  <a:pt x="1892585" y="64139"/>
                  <a:pt x="2071109" y="0"/>
                </a:cubicBezTo>
                <a:cubicBezTo>
                  <a:pt x="2249633" y="-64139"/>
                  <a:pt x="2433599" y="58848"/>
                  <a:pt x="2613284" y="0"/>
                </a:cubicBezTo>
                <a:cubicBezTo>
                  <a:pt x="2792970" y="-58848"/>
                  <a:pt x="2975139" y="45565"/>
                  <a:pt x="3253051" y="0"/>
                </a:cubicBezTo>
                <a:cubicBezTo>
                  <a:pt x="3281432" y="92040"/>
                  <a:pt x="3234236" y="305023"/>
                  <a:pt x="3253051" y="441659"/>
                </a:cubicBezTo>
                <a:cubicBezTo>
                  <a:pt x="3271866" y="578295"/>
                  <a:pt x="3232668" y="792506"/>
                  <a:pt x="3253051" y="883319"/>
                </a:cubicBezTo>
                <a:cubicBezTo>
                  <a:pt x="3273434" y="974132"/>
                  <a:pt x="3236027" y="1276810"/>
                  <a:pt x="3253051" y="1454244"/>
                </a:cubicBezTo>
                <a:cubicBezTo>
                  <a:pt x="3270075" y="1631679"/>
                  <a:pt x="3235281" y="1884485"/>
                  <a:pt x="3253051" y="1992853"/>
                </a:cubicBezTo>
                <a:cubicBezTo>
                  <a:pt x="3270821" y="2101221"/>
                  <a:pt x="3218325" y="2463699"/>
                  <a:pt x="3253051" y="2596095"/>
                </a:cubicBezTo>
                <a:cubicBezTo>
                  <a:pt x="3287777" y="2728491"/>
                  <a:pt x="3182651" y="3058133"/>
                  <a:pt x="3253051" y="3231654"/>
                </a:cubicBezTo>
                <a:cubicBezTo>
                  <a:pt x="3036212" y="3285265"/>
                  <a:pt x="2922425" y="3171129"/>
                  <a:pt x="2710876" y="3231654"/>
                </a:cubicBezTo>
                <a:cubicBezTo>
                  <a:pt x="2499327" y="3292179"/>
                  <a:pt x="2423433" y="3198035"/>
                  <a:pt x="2201231" y="3231654"/>
                </a:cubicBezTo>
                <a:cubicBezTo>
                  <a:pt x="1979030" y="3265273"/>
                  <a:pt x="1809053" y="3215552"/>
                  <a:pt x="1691587" y="3231654"/>
                </a:cubicBezTo>
                <a:cubicBezTo>
                  <a:pt x="1574121" y="3247756"/>
                  <a:pt x="1404206" y="3188587"/>
                  <a:pt x="1116881" y="3231654"/>
                </a:cubicBezTo>
                <a:cubicBezTo>
                  <a:pt x="829556" y="3274721"/>
                  <a:pt x="692933" y="3217766"/>
                  <a:pt x="574706" y="3231654"/>
                </a:cubicBezTo>
                <a:cubicBezTo>
                  <a:pt x="456479" y="3245542"/>
                  <a:pt x="228092" y="3208619"/>
                  <a:pt x="0" y="3231654"/>
                </a:cubicBezTo>
                <a:cubicBezTo>
                  <a:pt x="-15260" y="3079887"/>
                  <a:pt x="21091" y="2892488"/>
                  <a:pt x="0" y="2725362"/>
                </a:cubicBezTo>
                <a:cubicBezTo>
                  <a:pt x="-21091" y="2558236"/>
                  <a:pt x="3204" y="2366861"/>
                  <a:pt x="0" y="2186753"/>
                </a:cubicBezTo>
                <a:cubicBezTo>
                  <a:pt x="-3204" y="2006645"/>
                  <a:pt x="28328" y="1929684"/>
                  <a:pt x="0" y="1712777"/>
                </a:cubicBezTo>
                <a:cubicBezTo>
                  <a:pt x="-28328" y="1495870"/>
                  <a:pt x="31738" y="1445455"/>
                  <a:pt x="0" y="1238801"/>
                </a:cubicBezTo>
                <a:cubicBezTo>
                  <a:pt x="-31738" y="1032147"/>
                  <a:pt x="36018" y="952959"/>
                  <a:pt x="0" y="732508"/>
                </a:cubicBezTo>
                <a:cubicBezTo>
                  <a:pt x="-36018" y="512057"/>
                  <a:pt x="13066" y="362324"/>
                  <a:pt x="0" y="0"/>
                </a:cubicBezTo>
                <a:close/>
              </a:path>
            </a:pathLst>
          </a:custGeom>
          <a:noFill/>
          <a:ln>
            <a:noFill/>
            <a:extLst>
              <a:ext uri="{C807C97D-BFC1-408E-A445-0C87EB9F89A2}">
                <ask:lineSketchStyleProps xmlns:ask="http://schemas.microsoft.com/office/drawing/2018/sketchyshapes" sd="2650216993">
                  <a:prstGeom prst="rect">
                    <a:avLst/>
                  </a:prstGeom>
                  <ask:type>
                    <ask:lineSketchScribble/>
                  </ask:type>
                </ask:lineSketchStyleProps>
              </a:ext>
            </a:extLst>
          </a:ln>
        </p:spPr>
        <p:txBody>
          <a:bodyPr wrap="square" rtlCol="0">
            <a:spAutoFit/>
          </a:bodyPr>
          <a:lstStyle/>
          <a:p>
            <a:r>
              <a:rPr lang="en-US" sz="1200" dirty="0"/>
              <a:t>As we move into Autumn we have more events planned. On Sunday the 25 </a:t>
            </a:r>
            <a:r>
              <a:rPr lang="en-US" sz="1200" dirty="0" err="1"/>
              <a:t>th</a:t>
            </a:r>
            <a:r>
              <a:rPr lang="en-US" sz="1200" dirty="0"/>
              <a:t> of</a:t>
            </a:r>
          </a:p>
          <a:p>
            <a:r>
              <a:rPr lang="en-US" sz="1200" dirty="0"/>
              <a:t>October we will have our annual Halloween party, more to be announced soon. On</a:t>
            </a:r>
          </a:p>
          <a:p>
            <a:r>
              <a:rPr lang="en-US" sz="1200" dirty="0"/>
              <a:t>Sunday the 8 </a:t>
            </a:r>
            <a:r>
              <a:rPr lang="en-US" sz="1200" dirty="0" err="1"/>
              <a:t>th</a:t>
            </a:r>
            <a:r>
              <a:rPr lang="en-US" sz="1200" dirty="0"/>
              <a:t> of November The Belle St Duo return for their fabulous show of</a:t>
            </a:r>
          </a:p>
          <a:p>
            <a:r>
              <a:rPr lang="en-US" sz="1200" dirty="0"/>
              <a:t>modern pop sung in a vintage style.</a:t>
            </a:r>
          </a:p>
          <a:p>
            <a:r>
              <a:rPr lang="en-US" sz="1200" dirty="0"/>
              <a:t>As usual Mark &amp; Jane’s quiz night is on Sunday 6 </a:t>
            </a:r>
            <a:r>
              <a:rPr lang="en-US" sz="1200" dirty="0" err="1"/>
              <a:t>th</a:t>
            </a:r>
            <a:r>
              <a:rPr lang="en-US" sz="1200" dirty="0"/>
              <a:t> of September. 7pm start, teams</a:t>
            </a:r>
          </a:p>
          <a:p>
            <a:r>
              <a:rPr lang="en-US" sz="1200" dirty="0"/>
              <a:t>up to 6, only £2 per person entry.</a:t>
            </a:r>
          </a:p>
          <a:p>
            <a:r>
              <a:rPr lang="en-US" sz="1200" dirty="0"/>
              <a:t>This quarter we are raising money for Dorset &amp; Somerset Air Ambulance through</a:t>
            </a:r>
          </a:p>
          <a:p>
            <a:r>
              <a:rPr lang="en-US" sz="1200" dirty="0"/>
              <a:t>sales of our Mosaic lager. Thank you for all your continuous support, and hope to</a:t>
            </a:r>
          </a:p>
          <a:p>
            <a:r>
              <a:rPr lang="en-US" sz="1200" dirty="0"/>
              <a:t>see you all in the Autumn.</a:t>
            </a:r>
          </a:p>
          <a:p>
            <a:r>
              <a:rPr lang="en-US" sz="1200" dirty="0"/>
              <a:t>Best Wishes</a:t>
            </a:r>
          </a:p>
          <a:p>
            <a:r>
              <a:rPr lang="en-US" sz="1200" dirty="0"/>
              <a:t>Mel, Andy and all from The White Horse</a:t>
            </a:r>
            <a:endParaRPr lang="en-GB" sz="1200" dirty="0"/>
          </a:p>
        </p:txBody>
      </p:sp>
      <p:pic>
        <p:nvPicPr>
          <p:cNvPr id="4" name="Picture 3" descr="White Horse Logo_edited.jpg">
            <a:extLst>
              <a:ext uri="{FF2B5EF4-FFF2-40B4-BE49-F238E27FC236}">
                <a16:creationId xmlns:a16="http://schemas.microsoft.com/office/drawing/2014/main" id="{9D81C91B-97A9-55C2-1E3E-F49B32187463}"/>
              </a:ext>
            </a:extLst>
          </p:cNvPr>
          <p:cNvPicPr>
            <a:picLocks noChangeAspect="1"/>
          </p:cNvPicPr>
          <p:nvPr/>
        </p:nvPicPr>
        <p:blipFill>
          <a:blip r:embed="rId2"/>
          <a:stretch>
            <a:fillRect/>
          </a:stretch>
        </p:blipFill>
        <p:spPr>
          <a:xfrm>
            <a:off x="272390" y="390692"/>
            <a:ext cx="1231900" cy="1372452"/>
          </a:xfrm>
          <a:prstGeom prst="rect">
            <a:avLst/>
          </a:prstGeom>
        </p:spPr>
      </p:pic>
      <p:sp>
        <p:nvSpPr>
          <p:cNvPr id="5" name="TextBox 4">
            <a:extLst>
              <a:ext uri="{FF2B5EF4-FFF2-40B4-BE49-F238E27FC236}">
                <a16:creationId xmlns:a16="http://schemas.microsoft.com/office/drawing/2014/main" id="{4C992CD1-7329-F580-D7F3-A1F272455C96}"/>
              </a:ext>
            </a:extLst>
          </p:cNvPr>
          <p:cNvSpPr txBox="1"/>
          <p:nvPr/>
        </p:nvSpPr>
        <p:spPr>
          <a:xfrm>
            <a:off x="1643990" y="276998"/>
            <a:ext cx="4941620" cy="1846659"/>
          </a:xfrm>
          <a:prstGeom prst="rect">
            <a:avLst/>
          </a:prstGeom>
          <a:noFill/>
        </p:spPr>
        <p:txBody>
          <a:bodyPr wrap="square" rtlCol="0">
            <a:spAutoFit/>
          </a:bodyPr>
          <a:lstStyle/>
          <a:p>
            <a:r>
              <a:rPr lang="en-US" sz="1200" dirty="0"/>
              <a:t>Hello Hinton</a:t>
            </a:r>
          </a:p>
          <a:p>
            <a:r>
              <a:rPr lang="en-US" sz="1200" dirty="0"/>
              <a:t>As summer comes to an end we have a great live music event planned on Sunday</a:t>
            </a:r>
          </a:p>
          <a:p>
            <a:r>
              <a:rPr lang="en-US" sz="1200" dirty="0"/>
              <a:t>the 30 </a:t>
            </a:r>
            <a:r>
              <a:rPr lang="en-US" sz="1200" dirty="0" err="1"/>
              <a:t>th</a:t>
            </a:r>
            <a:r>
              <a:rPr lang="en-US" sz="1200" dirty="0"/>
              <a:t> of August. Malea is joining us again for some beautiful jazz and soul. She</a:t>
            </a:r>
          </a:p>
          <a:p>
            <a:r>
              <a:rPr lang="en-US" sz="1200" dirty="0"/>
              <a:t>will start shortly after 6pm. We are hoping for some late summer sunshine but we</a:t>
            </a:r>
          </a:p>
          <a:p>
            <a:r>
              <a:rPr lang="en-US" sz="1200" dirty="0"/>
              <a:t>can always move inside if it does rain.</a:t>
            </a:r>
          </a:p>
          <a:p>
            <a:endParaRPr lang="en-GB" dirty="0"/>
          </a:p>
        </p:txBody>
      </p:sp>
      <p:pic>
        <p:nvPicPr>
          <p:cNvPr id="13" name="Picture 12">
            <a:extLst>
              <a:ext uri="{FF2B5EF4-FFF2-40B4-BE49-F238E27FC236}">
                <a16:creationId xmlns:a16="http://schemas.microsoft.com/office/drawing/2014/main" id="{1BA51BEC-7FB9-6DC0-DC5A-12D6070F384E}"/>
              </a:ext>
            </a:extLst>
          </p:cNvPr>
          <p:cNvPicPr>
            <a:picLocks noChangeAspect="1"/>
          </p:cNvPicPr>
          <p:nvPr/>
        </p:nvPicPr>
        <p:blipFill>
          <a:blip r:embed="rId3"/>
          <a:stretch>
            <a:fillRect/>
          </a:stretch>
        </p:blipFill>
        <p:spPr>
          <a:xfrm>
            <a:off x="242888" y="5293141"/>
            <a:ext cx="2890574" cy="4335861"/>
          </a:xfrm>
          <a:prstGeom prst="rect">
            <a:avLst/>
          </a:prstGeom>
        </p:spPr>
      </p:pic>
      <p:pic>
        <p:nvPicPr>
          <p:cNvPr id="14" name="Picture 13">
            <a:extLst>
              <a:ext uri="{FF2B5EF4-FFF2-40B4-BE49-F238E27FC236}">
                <a16:creationId xmlns:a16="http://schemas.microsoft.com/office/drawing/2014/main" id="{07B10B94-8DBE-4AFB-6E15-5F78D71120F6}"/>
              </a:ext>
            </a:extLst>
          </p:cNvPr>
          <p:cNvPicPr>
            <a:picLocks noChangeAspect="1"/>
          </p:cNvPicPr>
          <p:nvPr/>
        </p:nvPicPr>
        <p:blipFill>
          <a:blip r:embed="rId4"/>
          <a:stretch>
            <a:fillRect/>
          </a:stretch>
        </p:blipFill>
        <p:spPr>
          <a:xfrm>
            <a:off x="762665" y="1897682"/>
            <a:ext cx="4941620" cy="3293219"/>
          </a:xfrm>
          <a:prstGeom prst="rect">
            <a:avLst/>
          </a:prstGeom>
        </p:spPr>
      </p:pic>
    </p:spTree>
    <p:extLst>
      <p:ext uri="{BB962C8B-B14F-4D97-AF65-F5344CB8AC3E}">
        <p14:creationId xmlns:p14="http://schemas.microsoft.com/office/powerpoint/2010/main" val="32602559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0F19164-6D84-9AF6-9F19-449B3353D1DE}"/>
              </a:ext>
            </a:extLst>
          </p:cNvPr>
          <p:cNvPicPr>
            <a:picLocks noChangeAspect="1"/>
          </p:cNvPicPr>
          <p:nvPr/>
        </p:nvPicPr>
        <p:blipFill>
          <a:blip r:embed="rId3"/>
          <a:srcRect l="10866" t="638" r="9658" b="2260"/>
          <a:stretch>
            <a:fillRect/>
          </a:stretch>
        </p:blipFill>
        <p:spPr>
          <a:xfrm>
            <a:off x="0" y="0"/>
            <a:ext cx="6858000" cy="9906000"/>
          </a:xfrm>
          <a:prstGeom prst="rect">
            <a:avLst/>
          </a:prstGeom>
        </p:spPr>
      </p:pic>
      <p:sp>
        <p:nvSpPr>
          <p:cNvPr id="3" name="TextBox 2">
            <a:extLst>
              <a:ext uri="{FF2B5EF4-FFF2-40B4-BE49-F238E27FC236}">
                <a16:creationId xmlns:a16="http://schemas.microsoft.com/office/drawing/2014/main" id="{F3248C3B-0707-0069-D829-5A6E6A19B880}"/>
              </a:ext>
            </a:extLst>
          </p:cNvPr>
          <p:cNvSpPr txBox="1"/>
          <p:nvPr/>
        </p:nvSpPr>
        <p:spPr>
          <a:xfrm>
            <a:off x="2100262" y="1891635"/>
            <a:ext cx="2914651" cy="6494085"/>
          </a:xfrm>
          <a:prstGeom prst="rect">
            <a:avLst/>
          </a:prstGeom>
          <a:noFill/>
        </p:spPr>
        <p:txBody>
          <a:bodyPr wrap="square">
            <a:spAutoFit/>
          </a:bodyPr>
          <a:lstStyle/>
          <a:p>
            <a:pPr algn="ctr"/>
            <a:r>
              <a:rPr lang="en-GB" sz="1600" b="0" i="0" dirty="0">
                <a:solidFill>
                  <a:srgbClr val="222222"/>
                </a:solidFill>
                <a:effectLst/>
                <a:latin typeface="Arial" panose="020B0604020202020204" pitchFamily="34" charset="0"/>
              </a:rPr>
              <a:t>LEMON POSSET</a:t>
            </a:r>
            <a:br>
              <a:rPr lang="en-GB" sz="1600" dirty="0"/>
            </a:br>
            <a:r>
              <a:rPr lang="en-GB" sz="1600" b="0" i="0" dirty="0">
                <a:solidFill>
                  <a:srgbClr val="222222"/>
                </a:solidFill>
                <a:effectLst/>
                <a:latin typeface="Arial" panose="020B0604020202020204" pitchFamily="34" charset="0"/>
              </a:rPr>
              <a:t>Ingredients:</a:t>
            </a:r>
            <a:br>
              <a:rPr lang="en-GB" sz="1600" dirty="0"/>
            </a:br>
            <a:r>
              <a:rPr lang="en-GB" sz="1600" b="0" i="0" dirty="0">
                <a:solidFill>
                  <a:srgbClr val="222222"/>
                </a:solidFill>
                <a:effectLst/>
                <a:latin typeface="Arial" panose="020B0604020202020204" pitchFamily="34" charset="0"/>
              </a:rPr>
              <a:t>3 un-waxed lemons</a:t>
            </a:r>
            <a:br>
              <a:rPr lang="en-GB" sz="1600" dirty="0"/>
            </a:br>
            <a:r>
              <a:rPr lang="en-GB" sz="1600" b="0" i="0" dirty="0">
                <a:solidFill>
                  <a:srgbClr val="222222"/>
                </a:solidFill>
                <a:effectLst/>
                <a:latin typeface="Arial" panose="020B0604020202020204" pitchFamily="34" charset="0"/>
              </a:rPr>
              <a:t>600g double cream</a:t>
            </a:r>
            <a:br>
              <a:rPr lang="en-GB" sz="1600" dirty="0"/>
            </a:br>
            <a:r>
              <a:rPr lang="en-GB" sz="1600" b="0" i="0" dirty="0">
                <a:solidFill>
                  <a:srgbClr val="222222"/>
                </a:solidFill>
                <a:effectLst/>
                <a:latin typeface="Arial" panose="020B0604020202020204" pitchFamily="34" charset="0"/>
              </a:rPr>
              <a:t>150g caster sugar</a:t>
            </a:r>
            <a:br>
              <a:rPr lang="en-GB" sz="1600" dirty="0"/>
            </a:br>
            <a:r>
              <a:rPr lang="en-GB" sz="1600" b="0" i="0" dirty="0">
                <a:solidFill>
                  <a:srgbClr val="222222"/>
                </a:solidFill>
                <a:effectLst/>
                <a:latin typeface="Arial" panose="020B0604020202020204" pitchFamily="34" charset="0"/>
              </a:rPr>
              <a:t>Method</a:t>
            </a:r>
            <a:br>
              <a:rPr lang="en-GB" sz="1600" dirty="0"/>
            </a:br>
            <a:r>
              <a:rPr lang="en-GB" sz="1600" b="0" i="0" dirty="0">
                <a:solidFill>
                  <a:srgbClr val="222222"/>
                </a:solidFill>
                <a:effectLst/>
                <a:latin typeface="Arial" panose="020B0604020202020204" pitchFamily="34" charset="0"/>
              </a:rPr>
              <a:t>1. Finely grate the lemons and retain zest.</a:t>
            </a:r>
            <a:br>
              <a:rPr lang="en-GB" sz="1600" dirty="0"/>
            </a:br>
            <a:r>
              <a:rPr lang="en-GB" sz="1600" b="0" i="0" dirty="0">
                <a:solidFill>
                  <a:srgbClr val="222222"/>
                </a:solidFill>
                <a:effectLst/>
                <a:latin typeface="Arial" panose="020B0604020202020204" pitchFamily="34" charset="0"/>
              </a:rPr>
              <a:t>2. Squeeze the lemons and you require about 140ml juice.</a:t>
            </a:r>
            <a:br>
              <a:rPr lang="en-GB" sz="1600" dirty="0"/>
            </a:br>
            <a:r>
              <a:rPr lang="en-GB" sz="1600" b="0" i="0" dirty="0">
                <a:solidFill>
                  <a:srgbClr val="222222"/>
                </a:solidFill>
                <a:effectLst/>
                <a:latin typeface="Arial" panose="020B0604020202020204" pitchFamily="34" charset="0"/>
              </a:rPr>
              <a:t>3. Retain zest and juice - do not add to cream.</a:t>
            </a:r>
            <a:br>
              <a:rPr lang="en-GB" sz="1600" dirty="0"/>
            </a:br>
            <a:r>
              <a:rPr lang="en-GB" sz="1600" b="0" i="0" dirty="0">
                <a:solidFill>
                  <a:srgbClr val="222222"/>
                </a:solidFill>
                <a:effectLst/>
                <a:latin typeface="Arial" panose="020B0604020202020204" pitchFamily="34" charset="0"/>
              </a:rPr>
              <a:t>4. Bring the double cream and caster sugar to a boil in a small pan stirring to dissolve the sugar and simmer for 1-2 minutes.</a:t>
            </a:r>
            <a:br>
              <a:rPr lang="en-GB" sz="1600" dirty="0"/>
            </a:br>
            <a:r>
              <a:rPr lang="en-GB" sz="1600" b="0" i="0" dirty="0">
                <a:solidFill>
                  <a:srgbClr val="222222"/>
                </a:solidFill>
                <a:effectLst/>
                <a:latin typeface="Arial" panose="020B0604020202020204" pitchFamily="34" charset="0"/>
              </a:rPr>
              <a:t>5. Remove cream and sugar mixture from heat and whisk in zest and 140ml lemon juice.</a:t>
            </a:r>
            <a:br>
              <a:rPr lang="en-GB" sz="1600" dirty="0"/>
            </a:br>
            <a:r>
              <a:rPr lang="en-GB" sz="1600" b="0" i="0" dirty="0">
                <a:solidFill>
                  <a:srgbClr val="222222"/>
                </a:solidFill>
                <a:effectLst/>
                <a:latin typeface="Arial" panose="020B0604020202020204" pitchFamily="34" charset="0"/>
              </a:rPr>
              <a:t>6. Divide between 8 glasses.</a:t>
            </a:r>
            <a:br>
              <a:rPr lang="en-GB" sz="1600" dirty="0"/>
            </a:br>
            <a:r>
              <a:rPr lang="en-GB" sz="1600" b="0" i="0" dirty="0">
                <a:solidFill>
                  <a:srgbClr val="222222"/>
                </a:solidFill>
                <a:effectLst/>
                <a:latin typeface="Arial" panose="020B0604020202020204" pitchFamily="34" charset="0"/>
              </a:rPr>
              <a:t>7. Chill in fridge for a minimum of 3 hours or overnight.</a:t>
            </a:r>
            <a:endParaRPr lang="en-GB" sz="1600" dirty="0"/>
          </a:p>
        </p:txBody>
      </p:sp>
    </p:spTree>
    <p:extLst>
      <p:ext uri="{BB962C8B-B14F-4D97-AF65-F5344CB8AC3E}">
        <p14:creationId xmlns:p14="http://schemas.microsoft.com/office/powerpoint/2010/main" val="10253353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37FFA142-0F76-19DC-4749-A7BE6FA15DF7}"/>
              </a:ext>
            </a:extLst>
          </p:cNvPr>
          <p:cNvSpPr>
            <a:spLocks noChangeArrowheads="1"/>
          </p:cNvSpPr>
          <p:nvPr/>
        </p:nvSpPr>
        <p:spPr bwMode="auto">
          <a:xfrm>
            <a:off x="0" y="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4097" name="Picture 1335908709" descr="The Best Way to Start Your Day – with Coffee and Morning Coffee Biscuit">
            <a:extLst>
              <a:ext uri="{FF2B5EF4-FFF2-40B4-BE49-F238E27FC236}">
                <a16:creationId xmlns:a16="http://schemas.microsoft.com/office/drawing/2014/main" id="{FFB1588D-ED6E-0ACA-77D9-177FA43193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0098" y="228600"/>
            <a:ext cx="2068513" cy="1379537"/>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a:extLst>
              <a:ext uri="{FF2B5EF4-FFF2-40B4-BE49-F238E27FC236}">
                <a16:creationId xmlns:a16="http://schemas.microsoft.com/office/drawing/2014/main" id="{592BDA7E-D1F1-BB0A-D93D-9C32C13A3CF8}"/>
              </a:ext>
            </a:extLst>
          </p:cNvPr>
          <p:cNvSpPr>
            <a:spLocks noChangeArrowheads="1"/>
          </p:cNvSpPr>
          <p:nvPr/>
        </p:nvSpPr>
        <p:spPr bwMode="auto">
          <a:xfrm>
            <a:off x="2518611" y="174129"/>
            <a:ext cx="4122821" cy="16927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616075" algn="l"/>
              </a:tabLst>
              <a:defRPr>
                <a:solidFill>
                  <a:schemeClr val="tx1"/>
                </a:solidFill>
                <a:latin typeface="Arial" panose="020B0604020202020204" pitchFamily="34" charset="0"/>
              </a:defRPr>
            </a:lvl1pPr>
            <a:lvl2pPr eaLnBrk="0" fontAlgn="base" hangingPunct="0">
              <a:spcBef>
                <a:spcPct val="0"/>
              </a:spcBef>
              <a:spcAft>
                <a:spcPct val="0"/>
              </a:spcAft>
              <a:tabLst>
                <a:tab pos="1616075" algn="l"/>
              </a:tabLst>
              <a:defRPr>
                <a:solidFill>
                  <a:schemeClr val="tx1"/>
                </a:solidFill>
                <a:latin typeface="Arial" panose="020B0604020202020204" pitchFamily="34" charset="0"/>
              </a:defRPr>
            </a:lvl2pPr>
            <a:lvl3pPr eaLnBrk="0" fontAlgn="base" hangingPunct="0">
              <a:spcBef>
                <a:spcPct val="0"/>
              </a:spcBef>
              <a:spcAft>
                <a:spcPct val="0"/>
              </a:spcAft>
              <a:tabLst>
                <a:tab pos="1616075" algn="l"/>
              </a:tabLst>
              <a:defRPr>
                <a:solidFill>
                  <a:schemeClr val="tx1"/>
                </a:solidFill>
                <a:latin typeface="Arial" panose="020B0604020202020204" pitchFamily="34" charset="0"/>
              </a:defRPr>
            </a:lvl3pPr>
            <a:lvl4pPr eaLnBrk="0" fontAlgn="base" hangingPunct="0">
              <a:spcBef>
                <a:spcPct val="0"/>
              </a:spcBef>
              <a:spcAft>
                <a:spcPct val="0"/>
              </a:spcAft>
              <a:tabLst>
                <a:tab pos="1616075" algn="l"/>
              </a:tabLst>
              <a:defRPr>
                <a:solidFill>
                  <a:schemeClr val="tx1"/>
                </a:solidFill>
                <a:latin typeface="Arial" panose="020B0604020202020204" pitchFamily="34" charset="0"/>
              </a:defRPr>
            </a:lvl4pPr>
            <a:lvl5pPr eaLnBrk="0" fontAlgn="base" hangingPunct="0">
              <a:spcBef>
                <a:spcPct val="0"/>
              </a:spcBef>
              <a:spcAft>
                <a:spcPct val="0"/>
              </a:spcAft>
              <a:tabLst>
                <a:tab pos="1616075" algn="l"/>
              </a:tabLst>
              <a:defRPr>
                <a:solidFill>
                  <a:schemeClr val="tx1"/>
                </a:solidFill>
                <a:latin typeface="Arial" panose="020B0604020202020204" pitchFamily="34" charset="0"/>
              </a:defRPr>
            </a:lvl5pPr>
            <a:lvl6pPr eaLnBrk="0" fontAlgn="base" hangingPunct="0">
              <a:spcBef>
                <a:spcPct val="0"/>
              </a:spcBef>
              <a:spcAft>
                <a:spcPct val="0"/>
              </a:spcAft>
              <a:tabLst>
                <a:tab pos="1616075" algn="l"/>
              </a:tabLst>
              <a:defRPr>
                <a:solidFill>
                  <a:schemeClr val="tx1"/>
                </a:solidFill>
                <a:latin typeface="Arial" panose="020B0604020202020204" pitchFamily="34" charset="0"/>
              </a:defRPr>
            </a:lvl6pPr>
            <a:lvl7pPr eaLnBrk="0" fontAlgn="base" hangingPunct="0">
              <a:spcBef>
                <a:spcPct val="0"/>
              </a:spcBef>
              <a:spcAft>
                <a:spcPct val="0"/>
              </a:spcAft>
              <a:tabLst>
                <a:tab pos="1616075" algn="l"/>
              </a:tabLst>
              <a:defRPr>
                <a:solidFill>
                  <a:schemeClr val="tx1"/>
                </a:solidFill>
                <a:latin typeface="Arial" panose="020B0604020202020204" pitchFamily="34" charset="0"/>
              </a:defRPr>
            </a:lvl7pPr>
            <a:lvl8pPr eaLnBrk="0" fontAlgn="base" hangingPunct="0">
              <a:spcBef>
                <a:spcPct val="0"/>
              </a:spcBef>
              <a:spcAft>
                <a:spcPct val="0"/>
              </a:spcAft>
              <a:tabLst>
                <a:tab pos="1616075" algn="l"/>
              </a:tabLst>
              <a:defRPr>
                <a:solidFill>
                  <a:schemeClr val="tx1"/>
                </a:solidFill>
                <a:latin typeface="Arial" panose="020B0604020202020204" pitchFamily="34" charset="0"/>
              </a:defRPr>
            </a:lvl8pPr>
            <a:lvl9pPr eaLnBrk="0" fontAlgn="base" hangingPunct="0">
              <a:spcBef>
                <a:spcPct val="0"/>
              </a:spcBef>
              <a:spcAft>
                <a:spcPct val="0"/>
              </a:spcAft>
              <a:tabLst>
                <a:tab pos="1616075" algn="l"/>
              </a:tabLs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tab pos="1616075" algn="l"/>
              </a:tabLst>
            </a:pPr>
            <a:r>
              <a:rPr kumimoji="0" lang="en-GB" altLang="en-US" sz="1600" b="1" i="0" u="none" strike="noStrike" cap="none" normalizeH="0" baseline="0" dirty="0">
                <a:ln>
                  <a:noFill/>
                </a:ln>
                <a:solidFill>
                  <a:srgbClr val="FF0000"/>
                </a:solidFill>
                <a:effectLst/>
                <a:latin typeface="Aptos" panose="020B0004020202020204" pitchFamily="34" charset="0"/>
                <a:ea typeface="Times New Roman" panose="02020603050405020304" pitchFamily="18" charset="0"/>
                <a:cs typeface="Times New Roman" panose="02020603050405020304" pitchFamily="18" charset="0"/>
              </a:rPr>
              <a:t>            THE MONTHLY VILLAGE COFFEE MORNING</a:t>
            </a:r>
          </a:p>
          <a:p>
            <a:pPr marL="0" marR="0" lvl="0" indent="0" algn="ctr" defTabSz="914400" rtl="0" eaLnBrk="0" fontAlgn="base" latinLnBrk="0" hangingPunct="0">
              <a:lnSpc>
                <a:spcPct val="100000"/>
              </a:lnSpc>
              <a:spcBef>
                <a:spcPct val="0"/>
              </a:spcBef>
              <a:spcAft>
                <a:spcPct val="0"/>
              </a:spcAft>
              <a:buClrTx/>
              <a:buSzTx/>
              <a:buFontTx/>
              <a:buNone/>
              <a:tabLst>
                <a:tab pos="1616075" algn="l"/>
              </a:tabLst>
            </a:pPr>
            <a:r>
              <a:rPr kumimoji="0" lang="en-GB" altLang="en-US" sz="1600" b="1" i="0" u="none" strike="noStrike" cap="none" normalizeH="0" baseline="0" dirty="0">
                <a:ln>
                  <a:noFill/>
                </a:ln>
                <a:solidFill>
                  <a:srgbClr val="C00000"/>
                </a:solidFill>
                <a:effectLst/>
                <a:latin typeface="Aptos" panose="020B0004020202020204" pitchFamily="34" charset="0"/>
                <a:ea typeface="Times New Roman" panose="02020603050405020304" pitchFamily="18" charset="0"/>
                <a:cs typeface="Times New Roman" panose="02020603050405020304" pitchFamily="18" charset="0"/>
              </a:rPr>
              <a:t>TUESDAY 1</a:t>
            </a:r>
            <a:r>
              <a:rPr kumimoji="0" lang="en-GB" altLang="en-US" sz="1600" b="1" i="0" u="none" strike="noStrike" cap="none" normalizeH="0" baseline="30000" dirty="0">
                <a:ln>
                  <a:noFill/>
                </a:ln>
                <a:solidFill>
                  <a:srgbClr val="C00000"/>
                </a:solidFill>
                <a:effectLst/>
                <a:latin typeface="Aptos" panose="020B0004020202020204" pitchFamily="34" charset="0"/>
                <a:ea typeface="Times New Roman" panose="02020603050405020304" pitchFamily="18" charset="0"/>
                <a:cs typeface="Times New Roman" panose="02020603050405020304" pitchFamily="18" charset="0"/>
              </a:rPr>
              <a:t>ST</a:t>
            </a:r>
            <a:r>
              <a:rPr kumimoji="0" lang="en-GB" altLang="en-US" sz="1600" b="1" i="0" u="none" strike="noStrike" cap="none" normalizeH="0" baseline="0" dirty="0">
                <a:ln>
                  <a:noFill/>
                </a:ln>
                <a:solidFill>
                  <a:srgbClr val="C00000"/>
                </a:solidFill>
                <a:effectLst/>
                <a:latin typeface="Aptos" panose="020B0004020202020204" pitchFamily="34" charset="0"/>
                <a:ea typeface="Times New Roman" panose="02020603050405020304" pitchFamily="18" charset="0"/>
                <a:cs typeface="Times New Roman" panose="02020603050405020304" pitchFamily="18" charset="0"/>
              </a:rPr>
              <a:t> SEPTEMBER</a:t>
            </a:r>
            <a:endParaRPr kumimoji="0" lang="en-GB" altLang="en-US" sz="400" b="0"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tab pos="1616075" algn="l"/>
              </a:tabLst>
            </a:pPr>
            <a:r>
              <a:rPr kumimoji="0" lang="en-GB" altLang="en-US" sz="1600" b="1" i="0" u="none" strike="noStrike" cap="none" normalizeH="0" baseline="0" dirty="0">
                <a:ln>
                  <a:noFill/>
                </a:ln>
                <a:solidFill>
                  <a:srgbClr val="C00000"/>
                </a:solidFill>
                <a:effectLst/>
                <a:latin typeface="Aptos" panose="020B0004020202020204" pitchFamily="34" charset="0"/>
                <a:ea typeface="Times New Roman" panose="02020603050405020304" pitchFamily="18" charset="0"/>
                <a:cs typeface="Times New Roman" panose="02020603050405020304" pitchFamily="18" charset="0"/>
              </a:rPr>
              <a:t>                                          </a:t>
            </a:r>
            <a:r>
              <a:rPr kumimoji="0" lang="en-GB" altLang="en-US" sz="1600" b="1" i="0" u="none" strike="noStrike" cap="none" normalizeH="0" baseline="0" dirty="0">
                <a:ln>
                  <a:noFill/>
                </a:ln>
                <a:solidFill>
                  <a:srgbClr val="FF0000"/>
                </a:solidFill>
                <a:effectLst/>
                <a:latin typeface="Aptos" panose="020B0004020202020204" pitchFamily="34" charset="0"/>
                <a:ea typeface="Times New Roman" panose="02020603050405020304" pitchFamily="18" charset="0"/>
                <a:cs typeface="Times New Roman" panose="02020603050405020304" pitchFamily="18" charset="0"/>
              </a:rPr>
              <a:t> 10.30 – 12.00</a:t>
            </a:r>
            <a:endParaRPr kumimoji="0" lang="en-GB" altLang="en-US" sz="400" b="0"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tab pos="1616075" algn="l"/>
              </a:tabLst>
            </a:pPr>
            <a:r>
              <a:rPr kumimoji="0" lang="en-GB" altLang="en-US" sz="1600" b="1" i="0" u="none" strike="noStrike" cap="none" normalizeH="0" baseline="0" dirty="0">
                <a:ln>
                  <a:noFill/>
                </a:ln>
                <a:solidFill>
                  <a:srgbClr val="C00000"/>
                </a:solidFill>
                <a:effectLst/>
                <a:latin typeface="Aptos" panose="020B0004020202020204" pitchFamily="34" charset="0"/>
                <a:ea typeface="Times New Roman" panose="02020603050405020304" pitchFamily="18" charset="0"/>
                <a:cs typeface="Times New Roman" panose="02020603050405020304" pitchFamily="18" charset="0"/>
              </a:rPr>
              <a:t>          </a:t>
            </a:r>
            <a:r>
              <a:rPr kumimoji="0" lang="en-GB" altLang="en-US" sz="1200" b="0" i="0" u="none" strike="noStrike" cap="none" normalizeH="0" baseline="0" dirty="0">
                <a:ln>
                  <a:noFill/>
                </a:ln>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t>The cost is £1.50– for as much coffee or tea as you can drink </a:t>
            </a:r>
            <a:endParaRPr kumimoji="0" lang="en-GB" altLang="en-US" sz="400" b="0"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tab pos="1616075" algn="l"/>
              </a:tabLst>
            </a:pPr>
            <a:r>
              <a:rPr kumimoji="0" lang="en-GB" altLang="en-US" sz="1200" b="0" i="0" u="none" strike="noStrike" cap="none" normalizeH="0" baseline="0" dirty="0">
                <a:ln>
                  <a:noFill/>
                </a:ln>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t>                     and as many biscuits as you can eat.</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graphicFrame>
        <p:nvGraphicFramePr>
          <p:cNvPr id="4" name="Table 3">
            <a:extLst>
              <a:ext uri="{FF2B5EF4-FFF2-40B4-BE49-F238E27FC236}">
                <a16:creationId xmlns:a16="http://schemas.microsoft.com/office/drawing/2014/main" id="{AF68EC43-AFF1-2ECF-3CFA-55E20B7CBA8C}"/>
              </a:ext>
            </a:extLst>
          </p:cNvPr>
          <p:cNvGraphicFramePr>
            <a:graphicFrameLocks noGrp="1"/>
          </p:cNvGraphicFramePr>
          <p:nvPr>
            <p:extLst>
              <p:ext uri="{D42A27DB-BD31-4B8C-83A1-F6EECF244321}">
                <p14:modId xmlns:p14="http://schemas.microsoft.com/office/powerpoint/2010/main" val="1093022015"/>
              </p:ext>
            </p:extLst>
          </p:nvPr>
        </p:nvGraphicFramePr>
        <p:xfrm>
          <a:off x="471487" y="2095500"/>
          <a:ext cx="5915025" cy="1989963"/>
        </p:xfrm>
        <a:graphic>
          <a:graphicData uri="http://schemas.openxmlformats.org/drawingml/2006/table">
            <a:tbl>
              <a:tblPr firstRow="1" firstCol="1" bandRow="1">
                <a:tableStyleId>{5940675A-B579-460E-94D1-54222C63F5DA}</a:tableStyleId>
              </a:tblPr>
              <a:tblGrid>
                <a:gridCol w="5915025">
                  <a:extLst>
                    <a:ext uri="{9D8B030D-6E8A-4147-A177-3AD203B41FA5}">
                      <a16:colId xmlns:a16="http://schemas.microsoft.com/office/drawing/2014/main" val="422423688"/>
                    </a:ext>
                  </a:extLst>
                </a:gridCol>
              </a:tblGrid>
              <a:tr h="1973874">
                <a:tc>
                  <a:txBody>
                    <a:bodyPr/>
                    <a:lstStyle/>
                    <a:p>
                      <a:pPr marL="85725" marR="85725" algn="ctr">
                        <a:lnSpc>
                          <a:spcPct val="107000"/>
                        </a:lnSpc>
                        <a:spcAft>
                          <a:spcPts val="800"/>
                        </a:spcAft>
                        <a:buNone/>
                      </a:pPr>
                      <a:r>
                        <a:rPr lang="en-GB" sz="1000" kern="0" dirty="0">
                          <a:effectLst/>
                        </a:rPr>
                        <a:t> </a:t>
                      </a:r>
                      <a:endParaRPr lang="en-GB" sz="1000" kern="100" dirty="0">
                        <a:effectLst/>
                      </a:endParaRPr>
                    </a:p>
                    <a:p>
                      <a:pPr marL="85725" marR="85725" algn="ctr">
                        <a:lnSpc>
                          <a:spcPct val="107000"/>
                        </a:lnSpc>
                        <a:spcAft>
                          <a:spcPts val="800"/>
                        </a:spcAft>
                        <a:buNone/>
                      </a:pPr>
                      <a:r>
                        <a:rPr lang="en-GB" sz="1300" kern="0" dirty="0">
                          <a:effectLst/>
                        </a:rPr>
                        <a:t>BLANDFORD HOSPITAL SHOP WAREHOUSE.</a:t>
                      </a:r>
                      <a:endParaRPr lang="en-GB" sz="1000" kern="100" dirty="0">
                        <a:effectLst/>
                      </a:endParaRPr>
                    </a:p>
                    <a:p>
                      <a:pPr marL="85725" marR="85725" algn="ctr">
                        <a:lnSpc>
                          <a:spcPct val="107000"/>
                        </a:lnSpc>
                        <a:spcAft>
                          <a:spcPts val="800"/>
                        </a:spcAft>
                        <a:buNone/>
                      </a:pPr>
                      <a:r>
                        <a:rPr lang="en-GB" sz="1300" kern="0" dirty="0">
                          <a:effectLst/>
                        </a:rPr>
                        <a:t>Is open to receive donations at its warehouse in The Building Yard HSM on</a:t>
                      </a:r>
                      <a:endParaRPr lang="en-GB" sz="1000" kern="100" dirty="0">
                        <a:effectLst/>
                      </a:endParaRPr>
                    </a:p>
                    <a:p>
                      <a:pPr marL="85725" marR="85725" algn="ctr">
                        <a:lnSpc>
                          <a:spcPct val="107000"/>
                        </a:lnSpc>
                        <a:spcAft>
                          <a:spcPts val="800"/>
                        </a:spcAft>
                        <a:buNone/>
                      </a:pPr>
                      <a:r>
                        <a:rPr lang="en-GB" sz="1300" kern="0" dirty="0">
                          <a:effectLst/>
                        </a:rPr>
                        <a:t>Saturday 5</a:t>
                      </a:r>
                      <a:r>
                        <a:rPr lang="en-GB" sz="1300" kern="0" baseline="30000" dirty="0">
                          <a:effectLst/>
                        </a:rPr>
                        <a:t>th</a:t>
                      </a:r>
                      <a:r>
                        <a:rPr lang="en-GB" sz="1300" kern="0" dirty="0">
                          <a:effectLst/>
                        </a:rPr>
                        <a:t> September</a:t>
                      </a:r>
                      <a:endParaRPr lang="en-GB" sz="1000" kern="100" dirty="0">
                        <a:effectLst/>
                      </a:endParaRPr>
                    </a:p>
                    <a:p>
                      <a:pPr marL="85725" marR="85725" algn="ctr">
                        <a:lnSpc>
                          <a:spcPct val="107000"/>
                        </a:lnSpc>
                        <a:spcAft>
                          <a:spcPts val="800"/>
                        </a:spcAft>
                        <a:buNone/>
                      </a:pPr>
                      <a:r>
                        <a:rPr lang="en-GB" sz="1300" kern="0" dirty="0">
                          <a:effectLst/>
                        </a:rPr>
                        <a:t>10   - 12 midday</a:t>
                      </a:r>
                      <a:endParaRPr lang="en-GB" sz="1000" kern="100" dirty="0">
                        <a:effectLst/>
                      </a:endParaRPr>
                    </a:p>
                    <a:p>
                      <a:pPr marL="85725" marR="85725" algn="ctr">
                        <a:lnSpc>
                          <a:spcPct val="107000"/>
                        </a:lnSpc>
                        <a:spcAft>
                          <a:spcPts val="800"/>
                        </a:spcAft>
                        <a:buNone/>
                      </a:pPr>
                      <a:r>
                        <a:rPr lang="en-GB" sz="1300" kern="0" dirty="0">
                          <a:effectLst/>
                        </a:rPr>
                        <a:t>Old </a:t>
                      </a:r>
                      <a:r>
                        <a:rPr lang="en-GB" sz="1300" kern="0" dirty="0" err="1">
                          <a:effectLst/>
                        </a:rPr>
                        <a:t>Poisedale</a:t>
                      </a:r>
                      <a:r>
                        <a:rPr lang="en-GB" sz="1300" kern="0" dirty="0">
                          <a:effectLst/>
                        </a:rPr>
                        <a:t> Building,  Hinton St. Mary</a:t>
                      </a:r>
                      <a:endParaRPr lang="en-GB" sz="1000" kern="100" dirty="0">
                        <a:effectLst/>
                      </a:endParaRPr>
                    </a:p>
                    <a:p>
                      <a:pPr marL="85725" marR="85725" algn="ctr">
                        <a:lnSpc>
                          <a:spcPct val="107000"/>
                        </a:lnSpc>
                        <a:spcAft>
                          <a:spcPts val="800"/>
                        </a:spcAft>
                        <a:buNone/>
                      </a:pPr>
                      <a:r>
                        <a:rPr lang="en-GB" sz="1000" kern="0" dirty="0">
                          <a:effectLst/>
                        </a:rPr>
                        <a:t> </a:t>
                      </a:r>
                      <a:endParaRPr lang="en-GB"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5346" marR="65346" marT="0" marB="0"/>
                </a:tc>
                <a:extLst>
                  <a:ext uri="{0D108BD9-81ED-4DB2-BD59-A6C34878D82A}">
                    <a16:rowId xmlns:a16="http://schemas.microsoft.com/office/drawing/2014/main" val="1992559996"/>
                  </a:ext>
                </a:extLst>
              </a:tr>
            </a:tbl>
          </a:graphicData>
        </a:graphic>
      </p:graphicFrame>
      <p:sp>
        <p:nvSpPr>
          <p:cNvPr id="5" name="TextBox 4">
            <a:extLst>
              <a:ext uri="{FF2B5EF4-FFF2-40B4-BE49-F238E27FC236}">
                <a16:creationId xmlns:a16="http://schemas.microsoft.com/office/drawing/2014/main" id="{F87CD326-0353-4437-E836-A8BD2C621FCB}"/>
              </a:ext>
            </a:extLst>
          </p:cNvPr>
          <p:cNvSpPr txBox="1"/>
          <p:nvPr/>
        </p:nvSpPr>
        <p:spPr>
          <a:xfrm>
            <a:off x="144379" y="4299284"/>
            <a:ext cx="6497053" cy="738664"/>
          </a:xfrm>
          <a:prstGeom prst="rect">
            <a:avLst/>
          </a:prstGeom>
          <a:noFill/>
        </p:spPr>
        <p:txBody>
          <a:bodyPr wrap="square" rtlCol="0">
            <a:spAutoFit/>
          </a:bodyPr>
          <a:lstStyle/>
          <a:p>
            <a:r>
              <a:rPr lang="en-GB" sz="1200" dirty="0"/>
              <a:t>IF YOU LIVE IN HINTON ST MARY AND DO NOT RECEIVE A COPY OF THE MOSAIC </a:t>
            </a:r>
            <a:r>
              <a:rPr lang="en-GB" sz="1200" b="1" dirty="0"/>
              <a:t>EVERY MONTH</a:t>
            </a:r>
            <a:r>
              <a:rPr lang="en-GB" sz="1200" dirty="0"/>
              <a:t> – PLEASE LET JANE KNOW ON 07513 632550 OR EMAIL janefilbey1964@gmail.com</a:t>
            </a:r>
          </a:p>
          <a:p>
            <a:endParaRPr lang="en-GB" dirty="0"/>
          </a:p>
        </p:txBody>
      </p:sp>
      <p:sp>
        <p:nvSpPr>
          <p:cNvPr id="6" name="TextBox 5">
            <a:extLst>
              <a:ext uri="{FF2B5EF4-FFF2-40B4-BE49-F238E27FC236}">
                <a16:creationId xmlns:a16="http://schemas.microsoft.com/office/drawing/2014/main" id="{9C396BA3-C895-9FCC-E1E1-DE9595D3E21B}"/>
              </a:ext>
            </a:extLst>
          </p:cNvPr>
          <p:cNvSpPr txBox="1"/>
          <p:nvPr/>
        </p:nvSpPr>
        <p:spPr>
          <a:xfrm>
            <a:off x="200526" y="4838715"/>
            <a:ext cx="6384758" cy="1015663"/>
          </a:xfrm>
          <a:prstGeom prst="rect">
            <a:avLst/>
          </a:prstGeom>
          <a:noFill/>
        </p:spPr>
        <p:txBody>
          <a:bodyPr wrap="square" rtlCol="0">
            <a:spAutoFit/>
          </a:bodyPr>
          <a:lstStyle/>
          <a:p>
            <a:r>
              <a:rPr lang="en-GB" sz="1400" dirty="0"/>
              <a:t>Please let me have any articles, notices, celebrations, information, items for sale, trusted traders etc you would like to have included in next month’s Mosaic.</a:t>
            </a:r>
            <a:r>
              <a:rPr lang="en-GB" sz="1400" i="1" dirty="0"/>
              <a:t>  </a:t>
            </a:r>
            <a:r>
              <a:rPr lang="en-GB" sz="1400" dirty="0"/>
              <a:t>Deadline 24</a:t>
            </a:r>
            <a:r>
              <a:rPr lang="en-GB" sz="1400" baseline="30000" dirty="0"/>
              <a:t>th</a:t>
            </a:r>
            <a:r>
              <a:rPr lang="en-GB" sz="1400" dirty="0"/>
              <a:t> of the Month. Thank you, Jane.       Janefilby1964@gmail.com</a:t>
            </a:r>
          </a:p>
          <a:p>
            <a:endParaRPr lang="en-GB" dirty="0"/>
          </a:p>
        </p:txBody>
      </p:sp>
      <p:sp>
        <p:nvSpPr>
          <p:cNvPr id="7" name="TextBox 6">
            <a:extLst>
              <a:ext uri="{FF2B5EF4-FFF2-40B4-BE49-F238E27FC236}">
                <a16:creationId xmlns:a16="http://schemas.microsoft.com/office/drawing/2014/main" id="{5792BF1E-FEAF-0E90-B5FD-178CE99BEB84}"/>
              </a:ext>
            </a:extLst>
          </p:cNvPr>
          <p:cNvSpPr txBox="1"/>
          <p:nvPr/>
        </p:nvSpPr>
        <p:spPr>
          <a:xfrm>
            <a:off x="144379" y="5854378"/>
            <a:ext cx="6440905" cy="861774"/>
          </a:xfrm>
          <a:prstGeom prst="rect">
            <a:avLst/>
          </a:prstGeom>
          <a:noFill/>
        </p:spPr>
        <p:txBody>
          <a:bodyPr wrap="square" rtlCol="0">
            <a:spAutoFit/>
          </a:bodyPr>
          <a:lstStyle/>
          <a:p>
            <a:r>
              <a:rPr lang="en-GB" sz="1600" b="1" dirty="0"/>
              <a:t>VILLAGE HALL</a:t>
            </a:r>
            <a:r>
              <a:rPr lang="en-GB" sz="1600" dirty="0"/>
              <a:t> to enquire about or book please contact Jane Filbey on 07513 632550 or janefilbey1964@gmail.com</a:t>
            </a:r>
          </a:p>
          <a:p>
            <a:endParaRPr lang="en-GB" dirty="0"/>
          </a:p>
        </p:txBody>
      </p:sp>
      <p:sp>
        <p:nvSpPr>
          <p:cNvPr id="8" name="TextBox 7">
            <a:extLst>
              <a:ext uri="{FF2B5EF4-FFF2-40B4-BE49-F238E27FC236}">
                <a16:creationId xmlns:a16="http://schemas.microsoft.com/office/drawing/2014/main" id="{7A94C5B1-6B13-4C1F-0CEA-FD4BCB189C50}"/>
              </a:ext>
            </a:extLst>
          </p:cNvPr>
          <p:cNvSpPr txBox="1"/>
          <p:nvPr/>
        </p:nvSpPr>
        <p:spPr>
          <a:xfrm>
            <a:off x="64168" y="6547002"/>
            <a:ext cx="6657474" cy="923330"/>
          </a:xfrm>
          <a:prstGeom prst="rect">
            <a:avLst/>
          </a:prstGeom>
          <a:noFill/>
        </p:spPr>
        <p:txBody>
          <a:bodyPr wrap="square" rtlCol="0">
            <a:spAutoFit/>
          </a:bodyPr>
          <a:lstStyle/>
          <a:p>
            <a:r>
              <a:rPr lang="en-GB" sz="1200" i="1" dirty="0"/>
              <a:t>Keep abreast of all things ‘HSM’ on the village </a:t>
            </a:r>
            <a:r>
              <a:rPr lang="en-GB" sz="1200" i="1" dirty="0" err="1"/>
              <a:t>facebook</a:t>
            </a:r>
            <a:r>
              <a:rPr lang="en-GB" sz="1200" i="1" dirty="0"/>
              <a:t> page: Hinton St Mary Village Group and the Hinton St Mary Website:</a:t>
            </a:r>
            <a:endParaRPr lang="en-GB" sz="1200" dirty="0"/>
          </a:p>
          <a:p>
            <a:r>
              <a:rPr lang="en-GB" sz="1200" i="1" dirty="0">
                <a:hlinkClick r:id="rId3"/>
              </a:rPr>
              <a:t>http://www.hintonstmary.com</a:t>
            </a:r>
            <a:r>
              <a:rPr lang="en-GB" sz="1200" i="1" dirty="0"/>
              <a:t> where all previous copies of The Mosaic are also available.</a:t>
            </a:r>
            <a:endParaRPr lang="en-GB" sz="1200" dirty="0"/>
          </a:p>
          <a:p>
            <a:endParaRPr lang="en-GB" dirty="0"/>
          </a:p>
        </p:txBody>
      </p:sp>
      <p:sp>
        <p:nvSpPr>
          <p:cNvPr id="9" name="TextBox 8">
            <a:extLst>
              <a:ext uri="{FF2B5EF4-FFF2-40B4-BE49-F238E27FC236}">
                <a16:creationId xmlns:a16="http://schemas.microsoft.com/office/drawing/2014/main" id="{E7F410B5-D0DB-A568-5798-428A598974FC}"/>
              </a:ext>
            </a:extLst>
          </p:cNvPr>
          <p:cNvSpPr txBox="1"/>
          <p:nvPr/>
        </p:nvSpPr>
        <p:spPr>
          <a:xfrm>
            <a:off x="64168" y="7331242"/>
            <a:ext cx="6521116" cy="923330"/>
          </a:xfrm>
          <a:prstGeom prst="rect">
            <a:avLst/>
          </a:prstGeom>
          <a:noFill/>
        </p:spPr>
        <p:txBody>
          <a:bodyPr wrap="square" rtlCol="0">
            <a:spAutoFit/>
          </a:bodyPr>
          <a:lstStyle/>
          <a:p>
            <a:r>
              <a:rPr lang="en-GB" sz="1200" dirty="0"/>
              <a:t>Thank you to our Advertisers and our sponsors:</a:t>
            </a:r>
          </a:p>
          <a:p>
            <a:r>
              <a:rPr lang="en-GB" sz="1200" dirty="0"/>
              <a:t>Mr &amp; Mrs Pitt Rivers, Hinton St Mary Parish Council, St Peter’s Church, HSM Village Hall Committee.</a:t>
            </a:r>
          </a:p>
          <a:p>
            <a:endParaRPr lang="en-GB" dirty="0"/>
          </a:p>
        </p:txBody>
      </p:sp>
      <p:sp>
        <p:nvSpPr>
          <p:cNvPr id="10" name="TextBox 9">
            <a:extLst>
              <a:ext uri="{FF2B5EF4-FFF2-40B4-BE49-F238E27FC236}">
                <a16:creationId xmlns:a16="http://schemas.microsoft.com/office/drawing/2014/main" id="{8BB873CE-0407-DD38-797B-7FFC736B68D5}"/>
              </a:ext>
            </a:extLst>
          </p:cNvPr>
          <p:cNvSpPr txBox="1"/>
          <p:nvPr/>
        </p:nvSpPr>
        <p:spPr>
          <a:xfrm>
            <a:off x="64168" y="8102223"/>
            <a:ext cx="6521116" cy="1292662"/>
          </a:xfrm>
          <a:prstGeom prst="rect">
            <a:avLst/>
          </a:prstGeom>
          <a:noFill/>
        </p:spPr>
        <p:txBody>
          <a:bodyPr wrap="square" rtlCol="0">
            <a:spAutoFit/>
          </a:bodyPr>
          <a:lstStyle/>
          <a:p>
            <a:r>
              <a:rPr lang="en-GB" sz="1200" b="1" u="sng" dirty="0"/>
              <a:t>CONTACT THE ESTATE:</a:t>
            </a:r>
            <a:endParaRPr lang="en-GB" sz="1200" dirty="0"/>
          </a:p>
          <a:p>
            <a:r>
              <a:rPr lang="en-GB" sz="1200" b="1" dirty="0"/>
              <a:t>If you are out and about on the estate and need to contact us for any reason whatsoever, please call </a:t>
            </a:r>
            <a:endParaRPr lang="en-GB" sz="1200" dirty="0"/>
          </a:p>
          <a:p>
            <a:r>
              <a:rPr lang="en-GB" sz="1200" b="1" dirty="0"/>
              <a:t> 07511 209705 or email us on </a:t>
            </a:r>
            <a:r>
              <a:rPr lang="en-GB" sz="1200" b="1" dirty="0">
                <a:hlinkClick r:id="rId4"/>
              </a:rPr>
              <a:t>info@hintonstmaryestate.com</a:t>
            </a:r>
            <a:r>
              <a:rPr lang="en-GB" sz="1200" b="1" dirty="0"/>
              <a:t>  and we will do our best to respond as quickly and possible. </a:t>
            </a:r>
            <a:endParaRPr lang="en-GB" sz="1200" dirty="0"/>
          </a:p>
          <a:p>
            <a:endParaRPr lang="en-GB" dirty="0"/>
          </a:p>
        </p:txBody>
      </p:sp>
    </p:spTree>
    <p:extLst>
      <p:ext uri="{BB962C8B-B14F-4D97-AF65-F5344CB8AC3E}">
        <p14:creationId xmlns:p14="http://schemas.microsoft.com/office/powerpoint/2010/main" val="34143343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FDC193B-2763-2E4C-0A0B-BB6EFD7DD1C3}"/>
              </a:ext>
            </a:extLst>
          </p:cNvPr>
          <p:cNvSpPr txBox="1"/>
          <p:nvPr/>
        </p:nvSpPr>
        <p:spPr>
          <a:xfrm>
            <a:off x="192505" y="192505"/>
            <a:ext cx="6384758" cy="1661993"/>
          </a:xfrm>
          <a:prstGeom prst="rect">
            <a:avLst/>
          </a:prstGeom>
          <a:noFill/>
        </p:spPr>
        <p:txBody>
          <a:bodyPr wrap="square" rtlCol="0">
            <a:spAutoFit/>
          </a:bodyPr>
          <a:lstStyle/>
          <a:p>
            <a:r>
              <a:rPr lang="en-GB" sz="1400" b="1" dirty="0"/>
              <a:t>Trusted Traders</a:t>
            </a:r>
            <a:endParaRPr lang="en-GB" sz="1400" dirty="0"/>
          </a:p>
          <a:p>
            <a:r>
              <a:rPr lang="en-GB" sz="1400" b="1" dirty="0"/>
              <a:t> </a:t>
            </a:r>
            <a:endParaRPr lang="en-GB" sz="1400" dirty="0"/>
          </a:p>
          <a:p>
            <a:r>
              <a:rPr lang="en-GB" sz="1400" dirty="0"/>
              <a:t>These are tradesman/workers who have been personally recommended by villagers.  Please let us have details of anybody who has done a great job for you.  Thank you.</a:t>
            </a:r>
          </a:p>
          <a:p>
            <a:r>
              <a:rPr lang="en-GB" sz="1400" dirty="0"/>
              <a:t> </a:t>
            </a:r>
          </a:p>
          <a:p>
            <a:endParaRPr lang="en-GB" dirty="0"/>
          </a:p>
        </p:txBody>
      </p:sp>
      <p:graphicFrame>
        <p:nvGraphicFramePr>
          <p:cNvPr id="3" name="Table 2">
            <a:extLst>
              <a:ext uri="{FF2B5EF4-FFF2-40B4-BE49-F238E27FC236}">
                <a16:creationId xmlns:a16="http://schemas.microsoft.com/office/drawing/2014/main" id="{4FCEA3E2-1D58-3B81-91D3-FBB9D398346E}"/>
              </a:ext>
            </a:extLst>
          </p:cNvPr>
          <p:cNvGraphicFramePr>
            <a:graphicFrameLocks noGrp="1"/>
          </p:cNvGraphicFramePr>
          <p:nvPr>
            <p:extLst>
              <p:ext uri="{D42A27DB-BD31-4B8C-83A1-F6EECF244321}">
                <p14:modId xmlns:p14="http://schemas.microsoft.com/office/powerpoint/2010/main" val="2618259734"/>
              </p:ext>
            </p:extLst>
          </p:nvPr>
        </p:nvGraphicFramePr>
        <p:xfrm>
          <a:off x="427371" y="1580122"/>
          <a:ext cx="5915025" cy="5556504"/>
        </p:xfrm>
        <a:graphic>
          <a:graphicData uri="http://schemas.openxmlformats.org/drawingml/2006/table">
            <a:tbl>
              <a:tblPr firstRow="1" firstCol="1" bandRow="1">
                <a:tableStyleId>{5940675A-B579-460E-94D1-54222C63F5DA}</a:tableStyleId>
              </a:tblPr>
              <a:tblGrid>
                <a:gridCol w="2082365">
                  <a:extLst>
                    <a:ext uri="{9D8B030D-6E8A-4147-A177-3AD203B41FA5}">
                      <a16:colId xmlns:a16="http://schemas.microsoft.com/office/drawing/2014/main" val="1440081585"/>
                    </a:ext>
                  </a:extLst>
                </a:gridCol>
                <a:gridCol w="1523447">
                  <a:extLst>
                    <a:ext uri="{9D8B030D-6E8A-4147-A177-3AD203B41FA5}">
                      <a16:colId xmlns:a16="http://schemas.microsoft.com/office/drawing/2014/main" val="2251660503"/>
                    </a:ext>
                  </a:extLst>
                </a:gridCol>
                <a:gridCol w="2309213">
                  <a:extLst>
                    <a:ext uri="{9D8B030D-6E8A-4147-A177-3AD203B41FA5}">
                      <a16:colId xmlns:a16="http://schemas.microsoft.com/office/drawing/2014/main" val="3431205558"/>
                    </a:ext>
                  </a:extLst>
                </a:gridCol>
              </a:tblGrid>
              <a:tr h="234655">
                <a:tc>
                  <a:txBody>
                    <a:bodyPr/>
                    <a:lstStyle/>
                    <a:p>
                      <a:pPr>
                        <a:lnSpc>
                          <a:spcPct val="200000"/>
                        </a:lnSpc>
                        <a:spcAft>
                          <a:spcPts val="800"/>
                        </a:spcAft>
                        <a:buNone/>
                      </a:pPr>
                      <a:r>
                        <a:rPr lang="en-GB" sz="900" kern="0">
                          <a:effectLst/>
                        </a:rPr>
                        <a:t>COMPUTER HELP</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TIM WEST</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01258 817537 sturcomputers@hotmail.co.uk</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extLst>
                  <a:ext uri="{0D108BD9-81ED-4DB2-BD59-A6C34878D82A}">
                    <a16:rowId xmlns:a16="http://schemas.microsoft.com/office/drawing/2014/main" val="278347599"/>
                  </a:ext>
                </a:extLst>
              </a:tr>
              <a:tr h="375742">
                <a:tc>
                  <a:txBody>
                    <a:bodyPr/>
                    <a:lstStyle/>
                    <a:p>
                      <a:pPr>
                        <a:lnSpc>
                          <a:spcPct val="107000"/>
                        </a:lnSpc>
                        <a:spcAft>
                          <a:spcPts val="800"/>
                        </a:spcAft>
                        <a:buNone/>
                      </a:pPr>
                      <a:r>
                        <a:rPr lang="en-GB" sz="900" kern="0">
                          <a:effectLst/>
                        </a:rPr>
                        <a:t>CURTAINS, BLINDS, TRACKS, FABRICS &amp;</a:t>
                      </a:r>
                      <a:endParaRPr lang="en-GB" sz="1000" kern="100">
                        <a:effectLst/>
                      </a:endParaRPr>
                    </a:p>
                    <a:p>
                      <a:pPr>
                        <a:lnSpc>
                          <a:spcPct val="107000"/>
                        </a:lnSpc>
                        <a:spcAft>
                          <a:spcPts val="800"/>
                        </a:spcAft>
                        <a:buNone/>
                      </a:pPr>
                      <a:r>
                        <a:rPr lang="en-GB" sz="900" kern="0">
                          <a:effectLst/>
                        </a:rPr>
                        <a:t>FITTING (Marnull)</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107000"/>
                        </a:lnSpc>
                        <a:spcAft>
                          <a:spcPts val="800"/>
                        </a:spcAft>
                        <a:buNone/>
                      </a:pPr>
                      <a:r>
                        <a:rPr lang="en-GB" sz="900" kern="0">
                          <a:effectLst/>
                        </a:rPr>
                        <a:t>THE CURTAIN MAN </a:t>
                      </a:r>
                      <a:endParaRPr lang="en-GB" sz="1000" kern="100">
                        <a:effectLst/>
                      </a:endParaRPr>
                    </a:p>
                    <a:p>
                      <a:pPr>
                        <a:lnSpc>
                          <a:spcPct val="107000"/>
                        </a:lnSpc>
                        <a:spcAft>
                          <a:spcPts val="800"/>
                        </a:spcAft>
                        <a:buNone/>
                      </a:pPr>
                      <a:r>
                        <a:rPr lang="en-GB" sz="900" kern="0">
                          <a:effectLst/>
                        </a:rPr>
                        <a:t>(Anna &amp; Tony)</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107000"/>
                        </a:lnSpc>
                        <a:spcAft>
                          <a:spcPts val="800"/>
                        </a:spcAft>
                        <a:buNone/>
                      </a:pPr>
                      <a:r>
                        <a:rPr lang="en-GB" sz="900" kern="0">
                          <a:effectLst/>
                        </a:rPr>
                        <a:t>01258 821117 </a:t>
                      </a:r>
                      <a:r>
                        <a:rPr lang="en-GB" sz="900" u="sng" kern="0">
                          <a:effectLst/>
                        </a:rPr>
                        <a:t>thecurtainmanshop@gmail.com</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extLst>
                  <a:ext uri="{0D108BD9-81ED-4DB2-BD59-A6C34878D82A}">
                    <a16:rowId xmlns:a16="http://schemas.microsoft.com/office/drawing/2014/main" val="867536457"/>
                  </a:ext>
                </a:extLst>
              </a:tr>
              <a:tr h="234655">
                <a:tc>
                  <a:txBody>
                    <a:bodyPr/>
                    <a:lstStyle/>
                    <a:p>
                      <a:pPr>
                        <a:lnSpc>
                          <a:spcPct val="200000"/>
                        </a:lnSpc>
                        <a:spcAft>
                          <a:spcPts val="800"/>
                        </a:spcAft>
                        <a:buNone/>
                      </a:pPr>
                      <a:r>
                        <a:rPr lang="en-GB" sz="900" kern="0">
                          <a:effectLst/>
                        </a:rPr>
                        <a:t>CARPENTRY/JOINERY</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NIGEL BASTABLE </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01258 860459  </a:t>
                      </a:r>
                      <a:r>
                        <a:rPr lang="en-GB" sz="900" u="sng" kern="0">
                          <a:effectLst/>
                          <a:hlinkClick r:id="rId2"/>
                        </a:rPr>
                        <a:t>www.nigelbastable.co.uk</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extLst>
                  <a:ext uri="{0D108BD9-81ED-4DB2-BD59-A6C34878D82A}">
                    <a16:rowId xmlns:a16="http://schemas.microsoft.com/office/drawing/2014/main" val="733655195"/>
                  </a:ext>
                </a:extLst>
              </a:tr>
              <a:tr h="234655">
                <a:tc>
                  <a:txBody>
                    <a:bodyPr/>
                    <a:lstStyle/>
                    <a:p>
                      <a:pPr>
                        <a:lnSpc>
                          <a:spcPct val="200000"/>
                        </a:lnSpc>
                        <a:spcAft>
                          <a:spcPts val="800"/>
                        </a:spcAft>
                        <a:buNone/>
                      </a:pPr>
                      <a:r>
                        <a:rPr lang="en-GB" sz="900" kern="0">
                          <a:effectLst/>
                        </a:rPr>
                        <a:t>CARPENTRY (&amp; WOODEN FLOORS) </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GARY CORCORAN</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07920557651 </a:t>
                      </a:r>
                      <a:r>
                        <a:rPr lang="en-GB" sz="900" u="sng" kern="0">
                          <a:effectLst/>
                          <a:hlinkClick r:id="rId3"/>
                        </a:rPr>
                        <a:t>gccarpentry@hotmail.co.uk</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extLst>
                  <a:ext uri="{0D108BD9-81ED-4DB2-BD59-A6C34878D82A}">
                    <a16:rowId xmlns:a16="http://schemas.microsoft.com/office/drawing/2014/main" val="1083539505"/>
                  </a:ext>
                </a:extLst>
              </a:tr>
              <a:tr h="234655">
                <a:tc>
                  <a:txBody>
                    <a:bodyPr/>
                    <a:lstStyle/>
                    <a:p>
                      <a:pPr>
                        <a:lnSpc>
                          <a:spcPct val="200000"/>
                        </a:lnSpc>
                        <a:spcAft>
                          <a:spcPts val="800"/>
                        </a:spcAft>
                        <a:buNone/>
                      </a:pPr>
                      <a:r>
                        <a:rPr lang="en-GB" sz="900" kern="0">
                          <a:effectLst/>
                        </a:rPr>
                        <a:t>APPLIANCE REPAIRS</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ANDY BLANDFORD</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07484 861797 </a:t>
                      </a:r>
                      <a:r>
                        <a:rPr lang="en-GB" sz="900" u="sng" kern="0">
                          <a:effectLst/>
                          <a:hlinkClick r:id="rId4"/>
                        </a:rPr>
                        <a:t>andyblandford1@gmail.com</a:t>
                      </a:r>
                      <a:r>
                        <a:rPr lang="en-GB" sz="900" kern="0">
                          <a:effectLst/>
                        </a:rPr>
                        <a:t> </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extLst>
                  <a:ext uri="{0D108BD9-81ED-4DB2-BD59-A6C34878D82A}">
                    <a16:rowId xmlns:a16="http://schemas.microsoft.com/office/drawing/2014/main" val="1971270343"/>
                  </a:ext>
                </a:extLst>
              </a:tr>
              <a:tr h="375742">
                <a:tc>
                  <a:txBody>
                    <a:bodyPr/>
                    <a:lstStyle/>
                    <a:p>
                      <a:pPr>
                        <a:lnSpc>
                          <a:spcPct val="200000"/>
                        </a:lnSpc>
                        <a:spcAft>
                          <a:spcPts val="800"/>
                        </a:spcAft>
                        <a:buNone/>
                      </a:pPr>
                      <a:r>
                        <a:rPr lang="en-GB" sz="900" kern="0">
                          <a:effectLst/>
                        </a:rPr>
                        <a:t>PEST CONTROL</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107000"/>
                        </a:lnSpc>
                        <a:spcAft>
                          <a:spcPts val="800"/>
                        </a:spcAft>
                        <a:buNone/>
                      </a:pPr>
                      <a:r>
                        <a:rPr lang="en-GB" sz="900" kern="0">
                          <a:effectLst/>
                        </a:rPr>
                        <a:t>MARK GOULD</a:t>
                      </a:r>
                      <a:endParaRPr lang="en-GB" sz="1000" kern="100">
                        <a:effectLst/>
                      </a:endParaRPr>
                    </a:p>
                    <a:p>
                      <a:pPr>
                        <a:lnSpc>
                          <a:spcPct val="107000"/>
                        </a:lnSpc>
                        <a:spcAft>
                          <a:spcPts val="800"/>
                        </a:spcAft>
                        <a:buNone/>
                      </a:pPr>
                      <a:r>
                        <a:rPr lang="en-GB" sz="900" kern="0">
                          <a:effectLst/>
                        </a:rPr>
                        <a:t>(Rats, Wasps, Moles &amp; Fleas)</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07999 957694 </a:t>
                      </a:r>
                      <a:r>
                        <a:rPr lang="en-GB" sz="900" u="sng" kern="0">
                          <a:effectLst/>
                          <a:hlinkClick r:id="rId5"/>
                        </a:rPr>
                        <a:t>mark_gould2@btconnect.com</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extLst>
                  <a:ext uri="{0D108BD9-81ED-4DB2-BD59-A6C34878D82A}">
                    <a16:rowId xmlns:a16="http://schemas.microsoft.com/office/drawing/2014/main" val="733962604"/>
                  </a:ext>
                </a:extLst>
              </a:tr>
              <a:tr h="234655">
                <a:tc>
                  <a:txBody>
                    <a:bodyPr/>
                    <a:lstStyle/>
                    <a:p>
                      <a:pPr>
                        <a:lnSpc>
                          <a:spcPct val="200000"/>
                        </a:lnSpc>
                        <a:spcAft>
                          <a:spcPts val="800"/>
                        </a:spcAft>
                        <a:buNone/>
                      </a:pPr>
                      <a:r>
                        <a:rPr lang="en-GB" sz="900" kern="0">
                          <a:effectLst/>
                        </a:rPr>
                        <a:t>BUILDERS</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ANDREW TRIM</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07939 541128</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extLst>
                  <a:ext uri="{0D108BD9-81ED-4DB2-BD59-A6C34878D82A}">
                    <a16:rowId xmlns:a16="http://schemas.microsoft.com/office/drawing/2014/main" val="3567274368"/>
                  </a:ext>
                </a:extLst>
              </a:tr>
              <a:tr h="234655">
                <a:tc>
                  <a:txBody>
                    <a:bodyPr/>
                    <a:lstStyle/>
                    <a:p>
                      <a:pPr>
                        <a:lnSpc>
                          <a:spcPct val="200000"/>
                        </a:lnSpc>
                        <a:spcAft>
                          <a:spcPts val="800"/>
                        </a:spcAft>
                        <a:buNone/>
                      </a:pPr>
                      <a:r>
                        <a:rPr lang="en-GB" sz="900" kern="0">
                          <a:effectLst/>
                        </a:rPr>
                        <a:t>FENCING &amp; REPAIRS            </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DAVID WHITEHAND       </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07549 151 799</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extLst>
                  <a:ext uri="{0D108BD9-81ED-4DB2-BD59-A6C34878D82A}">
                    <a16:rowId xmlns:a16="http://schemas.microsoft.com/office/drawing/2014/main" val="2761211073"/>
                  </a:ext>
                </a:extLst>
              </a:tr>
              <a:tr h="234655">
                <a:tc>
                  <a:txBody>
                    <a:bodyPr/>
                    <a:lstStyle/>
                    <a:p>
                      <a:pPr>
                        <a:lnSpc>
                          <a:spcPct val="200000"/>
                        </a:lnSpc>
                        <a:spcAft>
                          <a:spcPts val="800"/>
                        </a:spcAft>
                        <a:buNone/>
                      </a:pPr>
                      <a:r>
                        <a:rPr lang="en-GB" sz="900" kern="0">
                          <a:effectLst/>
                        </a:rPr>
                        <a:t>BOILER MAINTENANCE       </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BOB JONES &amp; SON        </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01963 362 502</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extLst>
                  <a:ext uri="{0D108BD9-81ED-4DB2-BD59-A6C34878D82A}">
                    <a16:rowId xmlns:a16="http://schemas.microsoft.com/office/drawing/2014/main" val="3302906775"/>
                  </a:ext>
                </a:extLst>
              </a:tr>
              <a:tr h="361204">
                <a:tc>
                  <a:txBody>
                    <a:bodyPr/>
                    <a:lstStyle/>
                    <a:p>
                      <a:pPr>
                        <a:lnSpc>
                          <a:spcPct val="200000"/>
                        </a:lnSpc>
                        <a:spcAft>
                          <a:spcPts val="800"/>
                        </a:spcAft>
                        <a:buNone/>
                      </a:pPr>
                      <a:r>
                        <a:rPr lang="en-GB" sz="900" kern="0">
                          <a:effectLst/>
                        </a:rPr>
                        <a:t> </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107000"/>
                        </a:lnSpc>
                        <a:spcAft>
                          <a:spcPts val="800"/>
                        </a:spcAft>
                        <a:buNone/>
                      </a:pPr>
                      <a:r>
                        <a:rPr lang="en-GB" sz="900" kern="0">
                          <a:effectLst/>
                        </a:rPr>
                        <a:t> </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107000"/>
                        </a:lnSpc>
                        <a:spcAft>
                          <a:spcPts val="800"/>
                        </a:spcAft>
                        <a:buNone/>
                      </a:pPr>
                      <a:r>
                        <a:rPr lang="en-GB" sz="800" kern="0">
                          <a:effectLst/>
                        </a:rPr>
                        <a:t> </a:t>
                      </a:r>
                      <a:endParaRPr lang="en-GB" sz="1000" kern="100">
                        <a:effectLst/>
                      </a:endParaRPr>
                    </a:p>
                    <a:p>
                      <a:pPr>
                        <a:lnSpc>
                          <a:spcPct val="107000"/>
                        </a:lnSpc>
                        <a:spcAft>
                          <a:spcPts val="800"/>
                        </a:spcAft>
                        <a:buNone/>
                      </a:pPr>
                      <a:r>
                        <a:rPr lang="en-GB" sz="900" kern="0">
                          <a:effectLst/>
                        </a:rPr>
                        <a:t> </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extLst>
                  <a:ext uri="{0D108BD9-81ED-4DB2-BD59-A6C34878D82A}">
                    <a16:rowId xmlns:a16="http://schemas.microsoft.com/office/drawing/2014/main" val="1880330953"/>
                  </a:ext>
                </a:extLst>
              </a:tr>
              <a:tr h="234655">
                <a:tc>
                  <a:txBody>
                    <a:bodyPr/>
                    <a:lstStyle/>
                    <a:p>
                      <a:pPr>
                        <a:lnSpc>
                          <a:spcPct val="200000"/>
                        </a:lnSpc>
                        <a:spcAft>
                          <a:spcPts val="800"/>
                        </a:spcAft>
                        <a:buNone/>
                      </a:pPr>
                      <a:r>
                        <a:rPr lang="en-GB" sz="900" kern="0">
                          <a:effectLst/>
                        </a:rPr>
                        <a:t>PRIVATE CARER</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TINA BROWN</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0777 5430457</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extLst>
                  <a:ext uri="{0D108BD9-81ED-4DB2-BD59-A6C34878D82A}">
                    <a16:rowId xmlns:a16="http://schemas.microsoft.com/office/drawing/2014/main" val="176647609"/>
                  </a:ext>
                </a:extLst>
              </a:tr>
              <a:tr h="234655">
                <a:tc>
                  <a:txBody>
                    <a:bodyPr/>
                    <a:lstStyle/>
                    <a:p>
                      <a:pPr>
                        <a:lnSpc>
                          <a:spcPct val="200000"/>
                        </a:lnSpc>
                        <a:spcAft>
                          <a:spcPts val="800"/>
                        </a:spcAft>
                        <a:buNone/>
                      </a:pPr>
                      <a:r>
                        <a:rPr lang="en-GB" sz="900" kern="0">
                          <a:effectLst/>
                        </a:rPr>
                        <a:t>BUILDING &amp; RENOVATION</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MARK GORDGE            </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07941 443 306</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extLst>
                  <a:ext uri="{0D108BD9-81ED-4DB2-BD59-A6C34878D82A}">
                    <a16:rowId xmlns:a16="http://schemas.microsoft.com/office/drawing/2014/main" val="3821022090"/>
                  </a:ext>
                </a:extLst>
              </a:tr>
              <a:tr h="234655">
                <a:tc>
                  <a:txBody>
                    <a:bodyPr/>
                    <a:lstStyle/>
                    <a:p>
                      <a:pPr>
                        <a:lnSpc>
                          <a:spcPct val="200000"/>
                        </a:lnSpc>
                        <a:spcAft>
                          <a:spcPts val="800"/>
                        </a:spcAft>
                        <a:buNone/>
                      </a:pPr>
                      <a:r>
                        <a:rPr lang="en-GB" sz="900" kern="0">
                          <a:effectLst/>
                        </a:rPr>
                        <a:t>ROOFING</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BEN GIBBS ROOFING</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07912 655095 </a:t>
                      </a:r>
                      <a:r>
                        <a:rPr lang="en-GB" sz="900" u="sng" kern="0">
                          <a:effectLst/>
                          <a:hlinkClick r:id="rId6"/>
                        </a:rPr>
                        <a:t>Bengibbs.roof@gmail.com</a:t>
                      </a:r>
                      <a:r>
                        <a:rPr lang="en-GB" sz="900" kern="0">
                          <a:effectLst/>
                        </a:rPr>
                        <a:t> </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extLst>
                  <a:ext uri="{0D108BD9-81ED-4DB2-BD59-A6C34878D82A}">
                    <a16:rowId xmlns:a16="http://schemas.microsoft.com/office/drawing/2014/main" val="156664396"/>
                  </a:ext>
                </a:extLst>
              </a:tr>
              <a:tr h="234655">
                <a:tc>
                  <a:txBody>
                    <a:bodyPr/>
                    <a:lstStyle/>
                    <a:p>
                      <a:pPr>
                        <a:lnSpc>
                          <a:spcPct val="200000"/>
                        </a:lnSpc>
                        <a:spcAft>
                          <a:spcPts val="800"/>
                        </a:spcAft>
                        <a:buNone/>
                      </a:pPr>
                      <a:r>
                        <a:rPr lang="en-GB" sz="900" kern="0">
                          <a:effectLst/>
                        </a:rPr>
                        <a:t>SCAFFOLDING</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EDW SCAFFOLDING</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07474 552259 </a:t>
                      </a:r>
                      <a:r>
                        <a:rPr lang="en-GB" sz="900" u="sng" kern="0">
                          <a:effectLst/>
                          <a:hlinkClick r:id="rId7"/>
                        </a:rPr>
                        <a:t>elwin1965@icloud.com</a:t>
                      </a:r>
                      <a:r>
                        <a:rPr lang="en-GB" sz="900" kern="0">
                          <a:effectLst/>
                        </a:rPr>
                        <a:t>  </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extLst>
                  <a:ext uri="{0D108BD9-81ED-4DB2-BD59-A6C34878D82A}">
                    <a16:rowId xmlns:a16="http://schemas.microsoft.com/office/drawing/2014/main" val="202482976"/>
                  </a:ext>
                </a:extLst>
              </a:tr>
              <a:tr h="234655">
                <a:tc>
                  <a:txBody>
                    <a:bodyPr/>
                    <a:lstStyle/>
                    <a:p>
                      <a:pPr>
                        <a:lnSpc>
                          <a:spcPct val="200000"/>
                        </a:lnSpc>
                        <a:spcAft>
                          <a:spcPts val="800"/>
                        </a:spcAft>
                        <a:buNone/>
                      </a:pPr>
                      <a:r>
                        <a:rPr lang="en-GB" sz="900" kern="0">
                          <a:effectLst/>
                        </a:rPr>
                        <a:t>HEDGE/TREE CUTTING</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HAMBLEDONS 0783347833</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01258 721552   </a:t>
                      </a:r>
                      <a:r>
                        <a:rPr lang="en-GB" sz="900" u="sng" kern="0">
                          <a:effectLst/>
                        </a:rPr>
                        <a:t>info@hambeldons.co</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extLst>
                  <a:ext uri="{0D108BD9-81ED-4DB2-BD59-A6C34878D82A}">
                    <a16:rowId xmlns:a16="http://schemas.microsoft.com/office/drawing/2014/main" val="2079942525"/>
                  </a:ext>
                </a:extLst>
              </a:tr>
              <a:tr h="234655">
                <a:tc>
                  <a:txBody>
                    <a:bodyPr/>
                    <a:lstStyle/>
                    <a:p>
                      <a:pPr>
                        <a:lnSpc>
                          <a:spcPct val="200000"/>
                        </a:lnSpc>
                        <a:spcAft>
                          <a:spcPts val="800"/>
                        </a:spcAft>
                        <a:buNone/>
                      </a:pPr>
                      <a:r>
                        <a:rPr lang="en-GB" sz="900" kern="0">
                          <a:effectLst/>
                        </a:rPr>
                        <a:t>PLASTERER</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ROBBY PROCTOR</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07872 634677 </a:t>
                      </a:r>
                      <a:r>
                        <a:rPr lang="en-GB" sz="900" u="sng" kern="0">
                          <a:effectLst/>
                          <a:hlinkClick r:id="rId8"/>
                        </a:rPr>
                        <a:t>robbyproctor29@gmail.com</a:t>
                      </a:r>
                      <a:r>
                        <a:rPr lang="en-GB" sz="900" kern="0">
                          <a:effectLst/>
                        </a:rPr>
                        <a:t> </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extLst>
                  <a:ext uri="{0D108BD9-81ED-4DB2-BD59-A6C34878D82A}">
                    <a16:rowId xmlns:a16="http://schemas.microsoft.com/office/drawing/2014/main" val="116831026"/>
                  </a:ext>
                </a:extLst>
              </a:tr>
              <a:tr h="234655">
                <a:tc>
                  <a:txBody>
                    <a:bodyPr/>
                    <a:lstStyle/>
                    <a:p>
                      <a:pPr>
                        <a:lnSpc>
                          <a:spcPct val="200000"/>
                        </a:lnSpc>
                        <a:spcAft>
                          <a:spcPts val="800"/>
                        </a:spcAft>
                        <a:buNone/>
                      </a:pPr>
                      <a:r>
                        <a:rPr lang="en-GB" sz="900" kern="0">
                          <a:effectLst/>
                        </a:rPr>
                        <a:t>CHIMNEY SWEEP</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CHRIS PERRINS 07824 698109</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01258 837499    </a:t>
                      </a:r>
                      <a:r>
                        <a:rPr lang="en-GB" sz="900" u="sng" kern="0">
                          <a:effectLst/>
                        </a:rPr>
                        <a:t>cfperrins@gmail.com</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extLst>
                  <a:ext uri="{0D108BD9-81ED-4DB2-BD59-A6C34878D82A}">
                    <a16:rowId xmlns:a16="http://schemas.microsoft.com/office/drawing/2014/main" val="2829707087"/>
                  </a:ext>
                </a:extLst>
              </a:tr>
              <a:tr h="234655">
                <a:tc>
                  <a:txBody>
                    <a:bodyPr/>
                    <a:lstStyle/>
                    <a:p>
                      <a:pPr>
                        <a:lnSpc>
                          <a:spcPct val="200000"/>
                        </a:lnSpc>
                        <a:spcAft>
                          <a:spcPts val="800"/>
                        </a:spcAft>
                        <a:buNone/>
                      </a:pPr>
                      <a:r>
                        <a:rPr lang="en-GB" sz="900" kern="0">
                          <a:effectLst/>
                        </a:rPr>
                        <a:t>PLUMBER</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GARY WATKINS </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dirty="0">
                          <a:effectLst/>
                        </a:rPr>
                        <a:t>07887 605112 </a:t>
                      </a:r>
                      <a:r>
                        <a:rPr lang="en-GB" sz="900" u="sng" kern="0" dirty="0">
                          <a:effectLst/>
                          <a:hlinkClick r:id="rId9"/>
                        </a:rPr>
                        <a:t>sales@tradetanks.com</a:t>
                      </a:r>
                      <a:r>
                        <a:rPr lang="en-GB" sz="900" kern="0" dirty="0">
                          <a:effectLst/>
                        </a:rPr>
                        <a:t> </a:t>
                      </a:r>
                      <a:endParaRPr lang="en-GB"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extLst>
                  <a:ext uri="{0D108BD9-81ED-4DB2-BD59-A6C34878D82A}">
                    <a16:rowId xmlns:a16="http://schemas.microsoft.com/office/drawing/2014/main" val="754774717"/>
                  </a:ext>
                </a:extLst>
              </a:tr>
            </a:tbl>
          </a:graphicData>
        </a:graphic>
      </p:graphicFrame>
      <p:pic>
        <p:nvPicPr>
          <p:cNvPr id="7" name="Picture 6">
            <a:extLst>
              <a:ext uri="{FF2B5EF4-FFF2-40B4-BE49-F238E27FC236}">
                <a16:creationId xmlns:a16="http://schemas.microsoft.com/office/drawing/2014/main" id="{F8C31F19-8306-100B-2B7E-41CBBBD00092}"/>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9608" t="6952" r="9598" b="71537"/>
          <a:stretch>
            <a:fillRect/>
          </a:stretch>
        </p:blipFill>
        <p:spPr bwMode="auto">
          <a:xfrm>
            <a:off x="607719" y="7461373"/>
            <a:ext cx="5642562" cy="2125739"/>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3740960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14">
            <a:extLst>
              <a:ext uri="{FF2B5EF4-FFF2-40B4-BE49-F238E27FC236}">
                <a16:creationId xmlns:a16="http://schemas.microsoft.com/office/drawing/2014/main" id="{63626B55-3946-020E-98E3-1EF37F16427F}"/>
              </a:ext>
            </a:extLst>
          </p:cNvPr>
          <p:cNvSpPr txBox="1">
            <a:spLocks noChangeArrowheads="1"/>
          </p:cNvSpPr>
          <p:nvPr/>
        </p:nvSpPr>
        <p:spPr bwMode="auto">
          <a:xfrm>
            <a:off x="126555" y="168033"/>
            <a:ext cx="3840480" cy="2441182"/>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ctr">
              <a:lnSpc>
                <a:spcPct val="107000"/>
              </a:lnSpc>
              <a:spcAft>
                <a:spcPts val="800"/>
              </a:spcAft>
              <a:buNone/>
            </a:pPr>
            <a:r>
              <a:rPr lang="en-GB" sz="1400" b="1" kern="100" dirty="0">
                <a:effectLst/>
                <a:latin typeface="Aptos" panose="020B0004020202020204" pitchFamily="34" charset="0"/>
                <a:ea typeface="Aptos" panose="020B0004020202020204" pitchFamily="34" charset="0"/>
                <a:cs typeface="Times New Roman" panose="02020603050405020304" pitchFamily="18" charset="0"/>
              </a:rPr>
              <a:t>Martin Bennett – Local Mechanic</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GB" sz="1400" b="1" kern="100" dirty="0">
                <a:effectLst/>
                <a:latin typeface="Aptos" panose="020B0004020202020204" pitchFamily="34" charset="0"/>
                <a:ea typeface="Aptos" panose="020B0004020202020204" pitchFamily="34" charset="0"/>
                <a:cs typeface="Times New Roman" panose="02020603050405020304" pitchFamily="18" charset="0"/>
              </a:rPr>
              <a:t>(based in Hinton St Mary)</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GB" sz="800" b="1" kern="100" dirty="0">
                <a:effectLst/>
                <a:latin typeface="Aptos" panose="020B0004020202020204" pitchFamily="34" charset="0"/>
                <a:ea typeface="Aptos" panose="020B0004020202020204" pitchFamily="34" charset="0"/>
                <a:cs typeface="Times New Roman" panose="02020603050405020304" pitchFamily="18" charset="0"/>
              </a:rPr>
              <a:t>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I repair and service modern and everyday cars as well as specialising in repairing and restoring classic cars.</a:t>
            </a:r>
          </a:p>
          <a:p>
            <a:pPr algn="ctr">
              <a:lnSpc>
                <a:spcPct val="107000"/>
              </a:lnSpc>
              <a:spcAft>
                <a:spcPts val="800"/>
              </a:spcAft>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 I have diagnostics equipment available.   </a:t>
            </a:r>
          </a:p>
          <a:p>
            <a:pPr algn="ctr">
              <a:lnSpc>
                <a:spcPct val="107000"/>
              </a:lnSpc>
              <a:spcAft>
                <a:spcPts val="800"/>
              </a:spcAft>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Phone 07746817072   </a:t>
            </a:r>
          </a:p>
          <a:p>
            <a:pPr algn="ctr">
              <a:lnSpc>
                <a:spcPct val="107000"/>
              </a:lnSpc>
              <a:spcAft>
                <a:spcPts val="800"/>
              </a:spcAft>
              <a:buNone/>
            </a:pPr>
            <a:r>
              <a:rPr lang="en-GB" sz="1100" b="1" kern="100" dirty="0">
                <a:solidFill>
                  <a:srgbClr val="0070C0"/>
                </a:solidFill>
                <a:effectLst/>
                <a:latin typeface="Aptos" panose="020B0004020202020204" pitchFamily="34" charset="0"/>
                <a:ea typeface="Aptos" panose="020B0004020202020204" pitchFamily="34" charset="0"/>
                <a:cs typeface="Times New Roman" panose="02020603050405020304" pitchFamily="18" charset="0"/>
              </a:rPr>
              <a:t>Email </a:t>
            </a:r>
            <a:r>
              <a:rPr lang="en-GB" sz="1100" b="1"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2"/>
              </a:rPr>
              <a:t>martin@mbclassiccars.co.uk</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 </a:t>
            </a:r>
          </a:p>
        </p:txBody>
      </p:sp>
      <p:pic>
        <p:nvPicPr>
          <p:cNvPr id="5" name="Picture 4">
            <a:extLst>
              <a:ext uri="{FF2B5EF4-FFF2-40B4-BE49-F238E27FC236}">
                <a16:creationId xmlns:a16="http://schemas.microsoft.com/office/drawing/2014/main" id="{D4505E2F-47EA-29D5-CEF2-27F1A108055D}"/>
              </a:ext>
            </a:extLst>
          </p:cNvPr>
          <p:cNvPicPr>
            <a:picLocks noChangeAspect="1"/>
          </p:cNvPicPr>
          <p:nvPr/>
        </p:nvPicPr>
        <p:blipFill>
          <a:blip r:embed="rId3">
            <a:extLst>
              <a:ext uri="{28A0092B-C50C-407E-A947-70E740481C1C}">
                <a14:useLocalDpi xmlns:a14="http://schemas.microsoft.com/office/drawing/2010/main" val="0"/>
              </a:ext>
            </a:extLst>
          </a:blip>
          <a:srcRect l="10133" t="7732" r="10933" b="21600"/>
          <a:stretch>
            <a:fillRect/>
          </a:stretch>
        </p:blipFill>
        <p:spPr bwMode="auto">
          <a:xfrm>
            <a:off x="275445" y="1793074"/>
            <a:ext cx="553085" cy="495300"/>
          </a:xfrm>
          <a:prstGeom prst="rect">
            <a:avLst/>
          </a:prstGeom>
          <a:noFill/>
        </p:spPr>
      </p:pic>
      <p:pic>
        <p:nvPicPr>
          <p:cNvPr id="6" name="Picture 5" descr="A black and white business card&#10;&#10;AI-generated content may be incorrect.">
            <a:extLst>
              <a:ext uri="{FF2B5EF4-FFF2-40B4-BE49-F238E27FC236}">
                <a16:creationId xmlns:a16="http://schemas.microsoft.com/office/drawing/2014/main" id="{2EB1FBD0-5159-23FB-90C1-DBD46855BABD}"/>
              </a:ext>
            </a:extLst>
          </p:cNvPr>
          <p:cNvPicPr>
            <a:picLocks noChangeAspect="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4129763" y="352304"/>
            <a:ext cx="2385060" cy="2072640"/>
          </a:xfrm>
          <a:prstGeom prst="rect">
            <a:avLst/>
          </a:prstGeom>
          <a:noFill/>
          <a:ln w="28575">
            <a:solidFill>
              <a:schemeClr val="tx1"/>
            </a:solidFill>
          </a:ln>
        </p:spPr>
      </p:pic>
      <p:sp>
        <p:nvSpPr>
          <p:cNvPr id="7" name="Text Box 2">
            <a:extLst>
              <a:ext uri="{FF2B5EF4-FFF2-40B4-BE49-F238E27FC236}">
                <a16:creationId xmlns:a16="http://schemas.microsoft.com/office/drawing/2014/main" id="{D567E083-836D-4831-0BB4-0BCAE70F01E2}"/>
              </a:ext>
            </a:extLst>
          </p:cNvPr>
          <p:cNvSpPr txBox="1">
            <a:spLocks noChangeArrowheads="1"/>
          </p:cNvSpPr>
          <p:nvPr/>
        </p:nvSpPr>
        <p:spPr bwMode="auto">
          <a:xfrm>
            <a:off x="126555" y="2732029"/>
            <a:ext cx="4443730" cy="2441182"/>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nSpc>
                <a:spcPct val="107000"/>
              </a:lnSpc>
              <a:spcAft>
                <a:spcPts val="800"/>
              </a:spcAft>
              <a:buNone/>
            </a:pPr>
            <a:r>
              <a:rPr lang="en-GB" sz="1600" b="1" kern="100" dirty="0">
                <a:effectLst/>
                <a:latin typeface="Calibri" panose="020F0502020204030204" pitchFamily="34" charset="0"/>
                <a:ea typeface="Calibri" panose="020F0502020204030204" pitchFamily="34" charset="0"/>
                <a:cs typeface="Times New Roman" panose="02020603050405020304" pitchFamily="18" charset="0"/>
              </a:rPr>
              <a:t>                      NIGEL BASTABLE LTD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None/>
            </a:pPr>
            <a:r>
              <a:rPr lang="en-GB" sz="1300" b="1" kern="100" dirty="0">
                <a:effectLst/>
                <a:latin typeface="Calibri" panose="020F0502020204030204" pitchFamily="34" charset="0"/>
                <a:ea typeface="Calibri" panose="020F0502020204030204" pitchFamily="34" charset="0"/>
                <a:cs typeface="Times New Roman" panose="02020603050405020304" pitchFamily="18" charset="0"/>
              </a:rPr>
              <a:t>                              CARPENTRY &amp; JOINERY</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None/>
            </a:pPr>
            <a:r>
              <a:rPr lang="en-GB" sz="1100" b="1" kern="100" dirty="0">
                <a:effectLst/>
                <a:latin typeface="Calibri" panose="020F0502020204030204" pitchFamily="34" charset="0"/>
                <a:ea typeface="Calibri" panose="020F0502020204030204" pitchFamily="34" charset="0"/>
                <a:cs typeface="Times New Roman" panose="02020603050405020304" pitchFamily="18" charset="0"/>
              </a:rPr>
              <a:t>                                </a:t>
            </a:r>
            <a:r>
              <a:rPr lang="en-GB" sz="1300" b="1" kern="100" dirty="0">
                <a:effectLst/>
                <a:latin typeface="Calibri" panose="020F0502020204030204" pitchFamily="34" charset="0"/>
                <a:ea typeface="Calibri" panose="020F0502020204030204" pitchFamily="34" charset="0"/>
                <a:cs typeface="Times New Roman" panose="02020603050405020304" pitchFamily="18" charset="0"/>
              </a:rPr>
              <a:t>The Building Yard – Hinton St Mary</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GB" sz="1200" b="1" kern="100" dirty="0">
                <a:effectLst/>
                <a:latin typeface="Calibri" panose="020F0502020204030204" pitchFamily="34" charset="0"/>
                <a:ea typeface="Calibri" panose="020F0502020204030204" pitchFamily="34" charset="0"/>
                <a:cs typeface="Times New Roman" panose="02020603050405020304" pitchFamily="18" charset="0"/>
              </a:rPr>
              <a:t>Doors, Windows, Wardrobes, Stairs, Kitchens, Cupboards, Bookcases Etc.</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None/>
            </a:pPr>
            <a:r>
              <a:rPr lang="en-GB" sz="1200" b="1" kern="100" dirty="0">
                <a:effectLst/>
                <a:latin typeface="Calibri" panose="020F0502020204030204" pitchFamily="34" charset="0"/>
                <a:ea typeface="Calibri" panose="020F0502020204030204" pitchFamily="34" charset="0"/>
                <a:cs typeface="Times New Roman" panose="02020603050405020304" pitchFamily="18" charset="0"/>
              </a:rPr>
              <a:t>                                          Renovations and Repairs</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None/>
            </a:pPr>
            <a:r>
              <a:rPr lang="en-GB" sz="1200" b="1" kern="100" dirty="0">
                <a:effectLst/>
                <a:latin typeface="Calibri" panose="020F0502020204030204" pitchFamily="34" charset="0"/>
                <a:ea typeface="Calibri" panose="020F0502020204030204" pitchFamily="34" charset="0"/>
                <a:cs typeface="Times New Roman" panose="02020603050405020304" pitchFamily="18" charset="0"/>
              </a:rPr>
              <a:t>                                                  01258 860459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None/>
            </a:pPr>
            <a:r>
              <a:rPr lang="en-GB" sz="1100" b="1" kern="100" dirty="0">
                <a:effectLst/>
                <a:latin typeface="Calibri" panose="020F0502020204030204" pitchFamily="34" charset="0"/>
                <a:ea typeface="Calibri" panose="020F0502020204030204" pitchFamily="34" charset="0"/>
                <a:cs typeface="Times New Roman" panose="02020603050405020304" pitchFamily="18" charset="0"/>
              </a:rPr>
              <a:t>            </a:t>
            </a:r>
            <a:r>
              <a:rPr lang="en-GB" sz="1200" b="1"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nigelbastable@btinternet.com</a:t>
            </a:r>
            <a:r>
              <a:rPr lang="en-GB" sz="1200" b="1" kern="100" dirty="0">
                <a:effectLst/>
                <a:latin typeface="Calibri" panose="020F0502020204030204" pitchFamily="34" charset="0"/>
                <a:ea typeface="Calibri" panose="020F0502020204030204" pitchFamily="34" charset="0"/>
                <a:cs typeface="Times New Roman" panose="02020603050405020304" pitchFamily="18" charset="0"/>
              </a:rPr>
              <a:t>    </a:t>
            </a:r>
            <a:r>
              <a:rPr lang="en-GB" sz="1200" b="1"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7"/>
              </a:rPr>
              <a:t>www.nigelbastable.co.uk</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8" name="Picture 7" descr="✓ A type of hand plane that serves as a carpentry tool for paring, smoothing,  trunig, and finishing woodwork, using muscle power , vintage line drawing  or engraving illustration. premium vector in">
            <a:extLst>
              <a:ext uri="{FF2B5EF4-FFF2-40B4-BE49-F238E27FC236}">
                <a16:creationId xmlns:a16="http://schemas.microsoft.com/office/drawing/2014/main" id="{04252EAD-292F-8B7E-C5AE-D2A15E138AF4}"/>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050095" y="2811732"/>
            <a:ext cx="1325880" cy="572135"/>
          </a:xfrm>
          <a:prstGeom prst="rect">
            <a:avLst/>
          </a:prstGeom>
          <a:noFill/>
          <a:ln>
            <a:noFill/>
          </a:ln>
        </p:spPr>
      </p:pic>
      <p:sp>
        <p:nvSpPr>
          <p:cNvPr id="9" name="Text Box 9">
            <a:extLst>
              <a:ext uri="{FF2B5EF4-FFF2-40B4-BE49-F238E27FC236}">
                <a16:creationId xmlns:a16="http://schemas.microsoft.com/office/drawing/2014/main" id="{97AA15F1-24C9-F506-C3FF-1C78595B8391}"/>
              </a:ext>
            </a:extLst>
          </p:cNvPr>
          <p:cNvSpPr txBox="1">
            <a:spLocks noChangeArrowheads="1"/>
          </p:cNvSpPr>
          <p:nvPr/>
        </p:nvSpPr>
        <p:spPr bwMode="auto">
          <a:xfrm>
            <a:off x="126555" y="5375728"/>
            <a:ext cx="2446365" cy="4362239"/>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ctr">
              <a:lnSpc>
                <a:spcPct val="107000"/>
              </a:lnSpc>
              <a:spcAft>
                <a:spcPts val="800"/>
              </a:spcAft>
              <a:buNone/>
            </a:pPr>
            <a:r>
              <a:rPr lang="en-GB" sz="1400" b="1" kern="100" dirty="0">
                <a:effectLst/>
                <a:latin typeface="Times New Roman" panose="02020603050405020304" pitchFamily="18" charset="0"/>
                <a:ea typeface="Aptos" panose="020B0004020202020204" pitchFamily="34" charset="0"/>
                <a:cs typeface="Times New Roman" panose="02020603050405020304" pitchFamily="18" charset="0"/>
              </a:rPr>
              <a:t>Rose’s Yard</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GB" sz="1400" b="1" kern="100" dirty="0">
                <a:effectLst/>
                <a:latin typeface="Times New Roman" panose="02020603050405020304" pitchFamily="18" charset="0"/>
                <a:ea typeface="Aptos" panose="020B0004020202020204" pitchFamily="34" charset="0"/>
                <a:cs typeface="Times New Roman" panose="02020603050405020304" pitchFamily="18" charset="0"/>
              </a:rPr>
              <a:t>Hinton St Mary</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GB" sz="1400" b="1" kern="100" dirty="0">
                <a:effectLst/>
                <a:latin typeface="Times New Roman" panose="02020603050405020304" pitchFamily="18" charset="0"/>
                <a:ea typeface="Aptos" panose="020B0004020202020204" pitchFamily="34" charset="0"/>
                <a:cs typeface="Times New Roman" panose="02020603050405020304" pitchFamily="18" charset="0"/>
              </a:rPr>
              <a:t>Air B and B</a:t>
            </a:r>
          </a:p>
          <a:p>
            <a:pPr algn="ctr">
              <a:lnSpc>
                <a:spcPct val="107000"/>
              </a:lnSpc>
              <a:spcAft>
                <a:spcPts val="800"/>
              </a:spcAft>
              <a:buNone/>
            </a:pPr>
            <a:endParaRPr lang="en-GB" sz="1400" b="1" kern="100" dirty="0">
              <a:latin typeface="Times New Roman" panose="02020603050405020304" pitchFamily="18" charset="0"/>
              <a:ea typeface="Aptos" panose="020B0004020202020204" pitchFamily="34" charset="0"/>
              <a:cs typeface="Times New Roman" panose="02020603050405020304" pitchFamily="18" charset="0"/>
            </a:endParaRPr>
          </a:p>
          <a:p>
            <a:pPr algn="ctr">
              <a:lnSpc>
                <a:spcPct val="107000"/>
              </a:lnSpc>
              <a:spcAft>
                <a:spcPts val="800"/>
              </a:spcAft>
              <a:buNone/>
            </a:pPr>
            <a:endParaRPr lang="en-GB" sz="1400" b="1" kern="100" dirty="0">
              <a:effectLst/>
              <a:latin typeface="Times New Roman" panose="02020603050405020304" pitchFamily="18" charset="0"/>
              <a:ea typeface="Aptos" panose="020B0004020202020204" pitchFamily="34" charset="0"/>
              <a:cs typeface="Times New Roman" panose="02020603050405020304" pitchFamily="18" charset="0"/>
            </a:endParaRPr>
          </a:p>
          <a:p>
            <a:pPr algn="ctr">
              <a:lnSpc>
                <a:spcPct val="107000"/>
              </a:lnSpc>
              <a:spcAft>
                <a:spcPts val="800"/>
              </a:spcAft>
              <a:buNone/>
            </a:pP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GB" sz="500" b="1" kern="100" dirty="0">
                <a:effectLst/>
                <a:latin typeface="Times New Roman" panose="02020603050405020304" pitchFamily="18" charset="0"/>
                <a:ea typeface="Aptos" panose="020B0004020202020204" pitchFamily="34" charset="0"/>
                <a:cs typeface="Times New Roman" panose="02020603050405020304" pitchFamily="18" charset="0"/>
              </a:rPr>
              <a:t>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Self-Contained first floor annex</a:t>
            </a:r>
          </a:p>
          <a:p>
            <a:pPr algn="ctr">
              <a:lnSpc>
                <a:spcPct val="107000"/>
              </a:lnSpc>
              <a:spcAft>
                <a:spcPts val="800"/>
              </a:spcAft>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in the centre of the village</a:t>
            </a:r>
          </a:p>
          <a:p>
            <a:pPr algn="ctr">
              <a:lnSpc>
                <a:spcPct val="107000"/>
              </a:lnSpc>
              <a:spcAft>
                <a:spcPts val="800"/>
              </a:spcAft>
              <a:buNone/>
            </a:pPr>
            <a:r>
              <a:rPr lang="en-GB" sz="200" b="1" kern="100" dirty="0">
                <a:effectLst/>
                <a:latin typeface="Times New Roman" panose="02020603050405020304" pitchFamily="18" charset="0"/>
                <a:ea typeface="Aptos" panose="020B0004020202020204" pitchFamily="34" charset="0"/>
                <a:cs typeface="Times New Roman" panose="02020603050405020304" pitchFamily="18" charset="0"/>
              </a:rPr>
              <a:t>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sleeping 4</a:t>
            </a:r>
          </a:p>
          <a:p>
            <a:pPr algn="ctr">
              <a:lnSpc>
                <a:spcPct val="107000"/>
              </a:lnSpc>
              <a:spcAft>
                <a:spcPts val="800"/>
              </a:spcAft>
              <a:buNone/>
            </a:pPr>
            <a:r>
              <a:rPr lang="en-GB" sz="300" kern="100" dirty="0">
                <a:effectLst/>
                <a:latin typeface="Aptos" panose="020B0004020202020204" pitchFamily="34" charset="0"/>
                <a:ea typeface="Aptos" panose="020B0004020202020204" pitchFamily="34" charset="0"/>
                <a:cs typeface="Times New Roman" panose="02020603050405020304" pitchFamily="18" charset="0"/>
              </a:rPr>
              <a:t>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Contact Jo</a:t>
            </a:r>
          </a:p>
          <a:p>
            <a:pPr algn="ctr">
              <a:lnSpc>
                <a:spcPct val="107000"/>
              </a:lnSpc>
              <a:spcAft>
                <a:spcPts val="800"/>
              </a:spcAft>
              <a:buNone/>
            </a:pPr>
            <a:r>
              <a:rPr lang="en-GB" sz="1100" u="sng" kern="100" dirty="0">
                <a:solidFill>
                  <a:srgbClr val="215E99"/>
                </a:solidFill>
                <a:effectLst/>
                <a:latin typeface="Aptos" panose="020B0004020202020204" pitchFamily="34" charset="0"/>
                <a:ea typeface="Aptos" panose="020B0004020202020204" pitchFamily="34" charset="0"/>
                <a:cs typeface="Times New Roman" panose="02020603050405020304" pitchFamily="18" charset="0"/>
                <a:hlinkClick r:id="rId9"/>
              </a:rPr>
              <a:t>jo.martin99@btinternet.com</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GB" sz="1100" b="1" kern="100" dirty="0">
                <a:effectLst/>
                <a:latin typeface="Aptos" panose="020B0004020202020204" pitchFamily="34" charset="0"/>
                <a:ea typeface="Aptos" panose="020B0004020202020204" pitchFamily="34" charset="0"/>
                <a:cs typeface="Times New Roman" panose="02020603050405020304" pitchFamily="18" charset="0"/>
              </a:rPr>
              <a:t> 07860 612412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Or Book Via Air B &amp; B </a:t>
            </a:r>
          </a:p>
        </p:txBody>
      </p:sp>
      <p:pic>
        <p:nvPicPr>
          <p:cNvPr id="11" name="Picture 10">
            <a:extLst>
              <a:ext uri="{FF2B5EF4-FFF2-40B4-BE49-F238E27FC236}">
                <a16:creationId xmlns:a16="http://schemas.microsoft.com/office/drawing/2014/main" id="{DE016147-11E8-C301-9B14-A82BAFC48A9C}"/>
              </a:ext>
            </a:extLst>
          </p:cNvPr>
          <p:cNvPicPr>
            <a:picLocks noChangeAspect="1"/>
          </p:cNvPicPr>
          <p:nvPr/>
        </p:nvPicPr>
        <p:blipFill>
          <a:blip r:embed="rId10"/>
          <a:stretch>
            <a:fillRect/>
          </a:stretch>
        </p:blipFill>
        <p:spPr>
          <a:xfrm>
            <a:off x="551987" y="6331445"/>
            <a:ext cx="1725318" cy="1225402"/>
          </a:xfrm>
          <a:prstGeom prst="rect">
            <a:avLst/>
          </a:prstGeom>
        </p:spPr>
      </p:pic>
      <p:pic>
        <p:nvPicPr>
          <p:cNvPr id="14" name="Picture 13" descr="A couch in a room&#10;&#10;Description automatically generated">
            <a:extLst>
              <a:ext uri="{FF2B5EF4-FFF2-40B4-BE49-F238E27FC236}">
                <a16:creationId xmlns:a16="http://schemas.microsoft.com/office/drawing/2014/main" id="{30B65AB5-CFFB-4C72-1FC2-3B4142732118}"/>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2702641" y="8046689"/>
            <a:ext cx="3933825" cy="1807210"/>
          </a:xfrm>
          <a:prstGeom prst="rect">
            <a:avLst/>
          </a:prstGeom>
          <a:noFill/>
        </p:spPr>
      </p:pic>
      <p:sp>
        <p:nvSpPr>
          <p:cNvPr id="16" name="TextBox 15">
            <a:extLst>
              <a:ext uri="{FF2B5EF4-FFF2-40B4-BE49-F238E27FC236}">
                <a16:creationId xmlns:a16="http://schemas.microsoft.com/office/drawing/2014/main" id="{E9E6095A-F38B-B71E-486D-AB5FEE476189}"/>
              </a:ext>
            </a:extLst>
          </p:cNvPr>
          <p:cNvSpPr txBox="1"/>
          <p:nvPr/>
        </p:nvSpPr>
        <p:spPr>
          <a:xfrm>
            <a:off x="4669553" y="2706125"/>
            <a:ext cx="2077521" cy="2492990"/>
          </a:xfrm>
          <a:prstGeom prst="rect">
            <a:avLst/>
          </a:prstGeom>
          <a:noFill/>
          <a:ln w="19050">
            <a:solidFill>
              <a:schemeClr val="tx1"/>
            </a:solidFill>
          </a:ln>
        </p:spPr>
        <p:txBody>
          <a:bodyPr wrap="square" rtlCol="0">
            <a:spAutoFit/>
          </a:bodyPr>
          <a:lstStyle/>
          <a:p>
            <a:pPr algn="ctr"/>
            <a:r>
              <a:rPr lang="en-GB" sz="1200" dirty="0"/>
              <a:t>BABYSITTER &amp; DOG SITTER/WALKER</a:t>
            </a:r>
          </a:p>
          <a:p>
            <a:pPr algn="ctr"/>
            <a:endParaRPr lang="en-GB" sz="1200" dirty="0"/>
          </a:p>
          <a:p>
            <a:pPr algn="ctr"/>
            <a:r>
              <a:rPr lang="en-GB" sz="1200" dirty="0"/>
              <a:t>I am Alice Townsend</a:t>
            </a:r>
          </a:p>
          <a:p>
            <a:pPr algn="ctr"/>
            <a:r>
              <a:rPr lang="en-GB" sz="1200" dirty="0"/>
              <a:t>I live in Hinton St Mary and I am offering babysitting or dog sitting/ walking in our village.</a:t>
            </a:r>
          </a:p>
          <a:p>
            <a:pPr algn="ctr"/>
            <a:r>
              <a:rPr lang="en-GB" sz="1200" dirty="0"/>
              <a:t>You can contact me via my phone 01258 474603</a:t>
            </a:r>
          </a:p>
          <a:p>
            <a:pPr algn="ctr"/>
            <a:endParaRPr lang="en-GB" sz="1200" dirty="0"/>
          </a:p>
          <a:p>
            <a:pPr algn="ctr"/>
            <a:r>
              <a:rPr lang="en-GB" sz="1200" dirty="0"/>
              <a:t>Ot my email ar.townsend@outlook.com</a:t>
            </a:r>
          </a:p>
        </p:txBody>
      </p:sp>
      <p:pic>
        <p:nvPicPr>
          <p:cNvPr id="18" name="Picture 17">
            <a:extLst>
              <a:ext uri="{FF2B5EF4-FFF2-40B4-BE49-F238E27FC236}">
                <a16:creationId xmlns:a16="http://schemas.microsoft.com/office/drawing/2014/main" id="{A2781997-E1EC-24B9-C9DF-A7164D5A0A14}"/>
              </a:ext>
            </a:extLst>
          </p:cNvPr>
          <p:cNvPicPr>
            <a:picLocks noChangeAspect="1"/>
          </p:cNvPicPr>
          <p:nvPr/>
        </p:nvPicPr>
        <p:blipFill>
          <a:blip r:embed="rId12"/>
          <a:stretch>
            <a:fillRect/>
          </a:stretch>
        </p:blipFill>
        <p:spPr>
          <a:xfrm>
            <a:off x="2828561" y="5263364"/>
            <a:ext cx="3807905" cy="2693172"/>
          </a:xfrm>
          <a:prstGeom prst="rect">
            <a:avLst/>
          </a:prstGeom>
        </p:spPr>
      </p:pic>
    </p:spTree>
    <p:extLst>
      <p:ext uri="{BB962C8B-B14F-4D97-AF65-F5344CB8AC3E}">
        <p14:creationId xmlns:p14="http://schemas.microsoft.com/office/powerpoint/2010/main" val="265889760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214</TotalTime>
  <Words>2178</Words>
  <Application>Microsoft Office PowerPoint</Application>
  <PresentationFormat>A4 Paper (210x297 mm)</PresentationFormat>
  <Paragraphs>193</Paragraphs>
  <Slides>10</Slides>
  <Notes>1</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10</vt:i4>
      </vt:variant>
    </vt:vector>
  </HeadingPairs>
  <TitlesOfParts>
    <vt:vector size="17" baseType="lpstr">
      <vt:lpstr>Aptos</vt:lpstr>
      <vt:lpstr>Aptos Display</vt:lpstr>
      <vt:lpstr>Arial</vt:lpstr>
      <vt:lpstr>Calibri</vt:lpstr>
      <vt:lpstr>Times New Roman</vt:lpstr>
      <vt:lpstr>Office Theme</vt:lpstr>
      <vt:lpstr>Acrobat Document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Jane Filbey</dc:creator>
  <cp:lastModifiedBy>Jane Filbey</cp:lastModifiedBy>
  <cp:revision>2</cp:revision>
  <cp:lastPrinted>2026-08-23T18:35:43Z</cp:lastPrinted>
  <dcterms:created xsi:type="dcterms:W3CDTF">2026-08-23T14:22:50Z</dcterms:created>
  <dcterms:modified xsi:type="dcterms:W3CDTF">2026-08-23T18:39:46Z</dcterms:modified>
</cp:coreProperties>
</file>