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8" r:id="rId3"/>
    <p:sldId id="259" r:id="rId4"/>
    <p:sldId id="260" r:id="rId5"/>
    <p:sldId id="261" r:id="rId6"/>
    <p:sldId id="266" r:id="rId7"/>
    <p:sldId id="267" r:id="rId8"/>
    <p:sldId id="268" r:id="rId9"/>
    <p:sldId id="262" r:id="rId10"/>
    <p:sldId id="263" r:id="rId11"/>
    <p:sldId id="264" r:id="rId12"/>
    <p:sldId id="265" r:id="rId13"/>
  </p:sldIdLst>
  <p:sldSz cx="6858000" cy="9906000" type="A4"/>
  <p:notesSz cx="6858000"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41" autoAdjust="0"/>
    <p:restoredTop sz="78301" autoAdjust="0"/>
  </p:normalViewPr>
  <p:slideViewPr>
    <p:cSldViewPr snapToGrid="0">
      <p:cViewPr varScale="1">
        <p:scale>
          <a:sx n="45" d="100"/>
          <a:sy n="45" d="100"/>
        </p:scale>
        <p:origin x="2942"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4408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4888" y="1233488"/>
            <a:ext cx="2308225" cy="3333750"/>
          </a:xfrm>
          <a:prstGeom prst="rect">
            <a:avLst/>
          </a:prstGeom>
          <a:noFill/>
          <a:ln w="12700">
            <a:solidFill>
              <a:prstClr val="black"/>
            </a:solidFill>
          </a:ln>
        </p:spPr>
      </p:sp>
      <p:sp>
        <p:nvSpPr>
          <p:cNvPr id="3" name="Notes Placeholder 2"/>
          <p:cNvSpPr>
            <a:spLocks noGrp="1"/>
          </p:cNvSpPr>
          <p:nvPr>
            <p:ph type="body" idx="1"/>
          </p:nvPr>
        </p:nvSpPr>
        <p:spPr>
          <a:xfrm>
            <a:off x="685800" y="4751934"/>
            <a:ext cx="5486400" cy="3888232"/>
          </a:xfrm>
          <a:prstGeom prst="rect">
            <a:avLst/>
          </a:prstGeom>
        </p:spPr>
        <p:txBody>
          <a:bodyPr/>
          <a:lstStyle/>
          <a:p>
            <a:endParaRPr lang="en-GB" dirty="0"/>
          </a:p>
        </p:txBody>
      </p:sp>
    </p:spTree>
    <p:extLst>
      <p:ext uri="{BB962C8B-B14F-4D97-AF65-F5344CB8AC3E}">
        <p14:creationId xmlns:p14="http://schemas.microsoft.com/office/powerpoint/2010/main" val="2631280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4888" y="1233488"/>
            <a:ext cx="2308225" cy="3333750"/>
          </a:xfrm>
          <a:prstGeom prst="rect">
            <a:avLst/>
          </a:prstGeom>
          <a:noFill/>
          <a:ln w="12700">
            <a:solidFill>
              <a:prstClr val="black"/>
            </a:solidFill>
          </a:ln>
        </p:spPr>
      </p:sp>
      <p:sp>
        <p:nvSpPr>
          <p:cNvPr id="3" name="Notes Placeholder 2"/>
          <p:cNvSpPr>
            <a:spLocks noGrp="1"/>
          </p:cNvSpPr>
          <p:nvPr>
            <p:ph type="body" idx="1"/>
          </p:nvPr>
        </p:nvSpPr>
        <p:spPr>
          <a:xfrm>
            <a:off x="685800" y="4751934"/>
            <a:ext cx="5486400" cy="3888232"/>
          </a:xfrm>
          <a:prstGeom prst="rect">
            <a:avLst/>
          </a:prstGeom>
        </p:spPr>
        <p:txBody>
          <a:bodyPr/>
          <a:lstStyle/>
          <a:p>
            <a:endParaRPr lang="en-GB" dirty="0"/>
          </a:p>
        </p:txBody>
      </p:sp>
    </p:spTree>
    <p:extLst>
      <p:ext uri="{BB962C8B-B14F-4D97-AF65-F5344CB8AC3E}">
        <p14:creationId xmlns:p14="http://schemas.microsoft.com/office/powerpoint/2010/main" val="3790961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473731-43ED-4E3E-BD86-C0746520F362}" type="slidenum">
              <a:rPr lang="en-GB" smtClean="0"/>
              <a:t>9</a:t>
            </a:fld>
            <a:endParaRPr lang="en-GB"/>
          </a:p>
        </p:txBody>
      </p:sp>
    </p:spTree>
    <p:extLst>
      <p:ext uri="{BB962C8B-B14F-4D97-AF65-F5344CB8AC3E}">
        <p14:creationId xmlns:p14="http://schemas.microsoft.com/office/powerpoint/2010/main" val="1273722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417679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2190188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C173E3-CD37-4EA7-8C28-24A9164CFA13}" type="datetimeFigureOut">
              <a:rPr lang="en-GB" smtClean="0"/>
              <a:t>26/09/2026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4225890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C173E3-CD37-4EA7-8C28-24A9164CFA13}" type="datetimeFigureOut">
              <a:rPr lang="en-GB" smtClean="0"/>
              <a:t>26/09/2026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1378098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C173E3-CD37-4EA7-8C28-24A9164CFA13}" type="datetimeFigureOut">
              <a:rPr lang="en-GB" smtClean="0"/>
              <a:t>26/09/2026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262355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C173E3-CD37-4EA7-8C28-24A9164CFA13}" type="datetimeFigureOut">
              <a:rPr lang="en-GB" smtClean="0"/>
              <a:t>26/09/2026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948211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C173E3-CD37-4EA7-8C28-24A9164CFA13}" type="datetimeFigureOut">
              <a:rPr lang="en-GB" smtClean="0"/>
              <a:t>26/09/2026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623960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9C173E3-CD37-4EA7-8C28-24A9164CFA13}" type="datetimeFigureOut">
              <a:rPr lang="en-GB" smtClean="0"/>
              <a:t>26/09/2026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811480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9C173E3-CD37-4EA7-8C28-24A9164CFA13}" type="datetimeFigureOut">
              <a:rPr lang="en-GB" smtClean="0"/>
              <a:t>26/09/2026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973757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434159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1743315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59C173E3-CD37-4EA7-8C28-24A9164CFA13}" type="datetimeFigureOut">
              <a:rPr lang="en-GB" smtClean="0"/>
              <a:t>26/09/2026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1C9C6B71-2B6F-4DBD-9354-5EC6791B5342}" type="slidenum">
              <a:rPr lang="en-GB" smtClean="0"/>
              <a:t>‹#›</a:t>
            </a:fld>
            <a:endParaRPr lang="en-GB"/>
          </a:p>
        </p:txBody>
      </p:sp>
    </p:spTree>
    <p:extLst>
      <p:ext uri="{BB962C8B-B14F-4D97-AF65-F5344CB8AC3E}">
        <p14:creationId xmlns:p14="http://schemas.microsoft.com/office/powerpoint/2010/main" val="20938982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elia.wright@icloud.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dwfire.org.uk/on-call-firefighters" TargetMode="External"/><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hyperlink" Target="mailto:Gemmahamptonbeauty@outlook.com" TargetMode="Externa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mailto:gmjames28@icloud.com"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hintonstmary.com/" TargetMode="External"/><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hyperlink" Target="mailto:info@hintonstmaryestate.com"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mailto:robbyproctor29@gmail.com" TargetMode="External"/><Relationship Id="rId3" Type="http://schemas.openxmlformats.org/officeDocument/2006/relationships/hyperlink" Target="mailto:gccarpentry@hotmail.co.uk" TargetMode="External"/><Relationship Id="rId7" Type="http://schemas.openxmlformats.org/officeDocument/2006/relationships/hyperlink" Target="mailto:elwin1965@icloud.com" TargetMode="External"/><Relationship Id="rId2" Type="http://schemas.openxmlformats.org/officeDocument/2006/relationships/hyperlink" Target="http://www.nigelbastable.co.uk/" TargetMode="External"/><Relationship Id="rId1" Type="http://schemas.openxmlformats.org/officeDocument/2006/relationships/slideLayout" Target="../slideLayouts/slideLayout7.xml"/><Relationship Id="rId6" Type="http://schemas.openxmlformats.org/officeDocument/2006/relationships/hyperlink" Target="mailto:Bengibbs.roof@gmail.com" TargetMode="External"/><Relationship Id="rId5" Type="http://schemas.openxmlformats.org/officeDocument/2006/relationships/hyperlink" Target="mailto:mark_gould2@btconnect.com" TargetMode="External"/><Relationship Id="rId10" Type="http://schemas.openxmlformats.org/officeDocument/2006/relationships/image" Target="../media/image16.png"/><Relationship Id="rId4" Type="http://schemas.openxmlformats.org/officeDocument/2006/relationships/hyperlink" Target="mailto:andyblandford1@gmail.com" TargetMode="External"/><Relationship Id="rId9" Type="http://schemas.openxmlformats.org/officeDocument/2006/relationships/hyperlink" Target="mailto:sales@tradetanks.com"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7.png"/><Relationship Id="rId7" Type="http://schemas.openxmlformats.org/officeDocument/2006/relationships/hyperlink" Target="http://www.nigelbastable.co.uk" TargetMode="External"/><Relationship Id="rId12" Type="http://schemas.openxmlformats.org/officeDocument/2006/relationships/image" Target="../media/image22.png"/><Relationship Id="rId2" Type="http://schemas.openxmlformats.org/officeDocument/2006/relationships/hyperlink" Target="mailto:martin@mbclassiccars.co.uk" TargetMode="External"/><Relationship Id="rId1" Type="http://schemas.openxmlformats.org/officeDocument/2006/relationships/slideLayout" Target="../slideLayouts/slideLayout7.xml"/><Relationship Id="rId6" Type="http://schemas.openxmlformats.org/officeDocument/2006/relationships/hyperlink" Target="mailto:nigelbastable@btinternet.com" TargetMode="External"/><Relationship Id="rId11" Type="http://schemas.openxmlformats.org/officeDocument/2006/relationships/image" Target="../media/image21.png"/><Relationship Id="rId5" Type="http://schemas.openxmlformats.org/officeDocument/2006/relationships/image" Target="cid:mf_2C845148-1F38-40D9-BA53-474C3F452945/L0/001" TargetMode="External"/><Relationship Id="rId10" Type="http://schemas.openxmlformats.org/officeDocument/2006/relationships/image" Target="../media/image20.png"/><Relationship Id="rId4" Type="http://schemas.openxmlformats.org/officeDocument/2006/relationships/image" Target="../media/image18.jpeg"/><Relationship Id="rId9" Type="http://schemas.openxmlformats.org/officeDocument/2006/relationships/hyperlink" Target="mailto:jo.martin99@btinterne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CF6B8C5-C5CD-4535-44D8-96F39C6EA225}"/>
              </a:ext>
            </a:extLst>
          </p:cNvPr>
          <p:cNvSpPr txBox="1"/>
          <p:nvPr/>
        </p:nvSpPr>
        <p:spPr>
          <a:xfrm>
            <a:off x="271462" y="1500187"/>
            <a:ext cx="6315075" cy="7109639"/>
          </a:xfrm>
          <a:prstGeom prst="rect">
            <a:avLst/>
          </a:prstGeom>
          <a:noFill/>
        </p:spPr>
        <p:txBody>
          <a:bodyPr wrap="square" rtlCol="0">
            <a:spAutoFit/>
          </a:bodyPr>
          <a:lstStyle/>
          <a:p>
            <a:endParaRPr lang="en-GB" dirty="0"/>
          </a:p>
          <a:p>
            <a:endParaRPr lang="en-GB" dirty="0"/>
          </a:p>
          <a:p>
            <a:endParaRPr lang="en-GB" dirty="0"/>
          </a:p>
          <a:p>
            <a:pPr algn="ctr"/>
            <a:r>
              <a:rPr lang="en-GB" dirty="0">
                <a:solidFill>
                  <a:srgbClr val="FF0000"/>
                </a:solidFill>
              </a:rPr>
              <a:t>EXTRAORDINARY MEETING</a:t>
            </a:r>
          </a:p>
          <a:p>
            <a:endParaRPr lang="en-GB" dirty="0"/>
          </a:p>
          <a:p>
            <a:endParaRPr lang="en-GB" dirty="0"/>
          </a:p>
          <a:p>
            <a:r>
              <a:rPr lang="en-GB" dirty="0"/>
              <a:t>Proposed Ward Changes Dorset</a:t>
            </a:r>
            <a:br>
              <a:rPr lang="en-GB" sz="1200" dirty="0"/>
            </a:br>
            <a:br>
              <a:rPr lang="en-GB" sz="1200" dirty="0"/>
            </a:br>
            <a:r>
              <a:rPr lang="en-GB" dirty="0"/>
              <a:t>Dear HSM residents,</a:t>
            </a:r>
            <a:br>
              <a:rPr lang="en-GB" sz="1200" dirty="0"/>
            </a:br>
            <a:r>
              <a:rPr lang="en-GB" dirty="0"/>
              <a:t>The Parish Council has been notified that it is proposed that Electoral wards are reviewed and it has been proposed that HSM ward is moved from Stur to Marnhull.</a:t>
            </a:r>
            <a:br>
              <a:rPr lang="en-GB" sz="1200" dirty="0"/>
            </a:br>
            <a:r>
              <a:rPr lang="en-GB" dirty="0"/>
              <a:t>The PC is holding an extraordinary meeting on Wednesday 14th In the Village Hall at 7pm to discuss the proposed changes  and we invite all villagers to come along and give their views.</a:t>
            </a:r>
            <a:br>
              <a:rPr lang="en-GB" sz="1200" dirty="0"/>
            </a:br>
            <a:r>
              <a:rPr lang="en-GB" dirty="0"/>
              <a:t>If you cannot attend our meeting in person we would encourage all residents to make their thoughts known to any PC member.</a:t>
            </a:r>
            <a:br>
              <a:rPr lang="en-GB" sz="1200" dirty="0"/>
            </a:br>
            <a:r>
              <a:rPr lang="en-GB" dirty="0"/>
              <a:t>Our councillors are:</a:t>
            </a:r>
            <a:br>
              <a:rPr lang="en-GB" sz="1200" dirty="0"/>
            </a:br>
            <a:br>
              <a:rPr lang="en-GB" sz="1200" dirty="0"/>
            </a:br>
            <a:r>
              <a:rPr lang="en-GB" dirty="0"/>
              <a:t>Ben Cooper</a:t>
            </a:r>
            <a:br>
              <a:rPr lang="en-GB" sz="1200" dirty="0"/>
            </a:br>
            <a:r>
              <a:rPr lang="en-GB" dirty="0"/>
              <a:t>Mark </a:t>
            </a:r>
            <a:r>
              <a:rPr lang="en-GB" dirty="0" err="1"/>
              <a:t>Steggles</a:t>
            </a:r>
            <a:br>
              <a:rPr lang="en-GB" sz="1200" dirty="0"/>
            </a:br>
            <a:r>
              <a:rPr lang="en-GB" dirty="0"/>
              <a:t>Robbie Bartlett</a:t>
            </a:r>
            <a:br>
              <a:rPr lang="en-GB" sz="1200" dirty="0"/>
            </a:br>
            <a:r>
              <a:rPr lang="en-GB" dirty="0"/>
              <a:t>Jo Curtis</a:t>
            </a:r>
            <a:br>
              <a:rPr lang="en-GB" sz="1200" dirty="0"/>
            </a:br>
            <a:r>
              <a:rPr lang="en-GB" dirty="0"/>
              <a:t>Celia Wright (</a:t>
            </a:r>
            <a:r>
              <a:rPr lang="en-GB" dirty="0">
                <a:hlinkClick r:id="rId2"/>
              </a:rPr>
              <a:t>celia.wright@icloud.com</a:t>
            </a:r>
            <a:r>
              <a:rPr lang="en-GB" dirty="0"/>
              <a:t>)</a:t>
            </a:r>
          </a:p>
        </p:txBody>
      </p:sp>
      <p:pic>
        <p:nvPicPr>
          <p:cNvPr id="8" name="Picture 7" descr="The Roman Mosaic found in 1963">
            <a:extLst>
              <a:ext uri="{FF2B5EF4-FFF2-40B4-BE49-F238E27FC236}">
                <a16:creationId xmlns:a16="http://schemas.microsoft.com/office/drawing/2014/main" id="{EC1C3B09-2731-33D8-2B10-5D3EB8133FC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399" y="80962"/>
            <a:ext cx="1552575" cy="1220470"/>
          </a:xfrm>
          <a:prstGeom prst="rect">
            <a:avLst/>
          </a:prstGeom>
          <a:noFill/>
          <a:ln>
            <a:noFill/>
          </a:ln>
        </p:spPr>
      </p:pic>
      <p:sp>
        <p:nvSpPr>
          <p:cNvPr id="9" name="TextBox 8">
            <a:extLst>
              <a:ext uri="{FF2B5EF4-FFF2-40B4-BE49-F238E27FC236}">
                <a16:creationId xmlns:a16="http://schemas.microsoft.com/office/drawing/2014/main" id="{679BB480-BFAE-A86A-C4AA-05FD84C69B71}"/>
              </a:ext>
            </a:extLst>
          </p:cNvPr>
          <p:cNvSpPr txBox="1"/>
          <p:nvPr/>
        </p:nvSpPr>
        <p:spPr>
          <a:xfrm>
            <a:off x="2671763" y="157163"/>
            <a:ext cx="1358064" cy="369332"/>
          </a:xfrm>
          <a:prstGeom prst="rect">
            <a:avLst/>
          </a:prstGeom>
          <a:noFill/>
        </p:spPr>
        <p:txBody>
          <a:bodyPr wrap="none" rtlCol="0">
            <a:spAutoFit/>
          </a:bodyPr>
          <a:lstStyle/>
          <a:p>
            <a:r>
              <a:rPr lang="en-GB" dirty="0"/>
              <a:t>The Mosaic </a:t>
            </a:r>
          </a:p>
        </p:txBody>
      </p:sp>
      <p:sp>
        <p:nvSpPr>
          <p:cNvPr id="10" name="TextBox 9">
            <a:extLst>
              <a:ext uri="{FF2B5EF4-FFF2-40B4-BE49-F238E27FC236}">
                <a16:creationId xmlns:a16="http://schemas.microsoft.com/office/drawing/2014/main" id="{F2170B44-899A-F1CF-CC58-1FB85E6F6945}"/>
              </a:ext>
            </a:extLst>
          </p:cNvPr>
          <p:cNvSpPr txBox="1"/>
          <p:nvPr/>
        </p:nvSpPr>
        <p:spPr>
          <a:xfrm>
            <a:off x="4758344" y="367010"/>
            <a:ext cx="1704762" cy="646331"/>
          </a:xfrm>
          <a:prstGeom prst="rect">
            <a:avLst/>
          </a:prstGeom>
          <a:noFill/>
        </p:spPr>
        <p:txBody>
          <a:bodyPr wrap="none" rtlCol="0">
            <a:spAutoFit/>
          </a:bodyPr>
          <a:lstStyle/>
          <a:p>
            <a:r>
              <a:rPr lang="en-GB" dirty="0"/>
              <a:t>Hinton St Mary</a:t>
            </a:r>
          </a:p>
          <a:p>
            <a:r>
              <a:rPr lang="en-GB" dirty="0"/>
              <a:t>October 2026</a:t>
            </a:r>
          </a:p>
        </p:txBody>
      </p:sp>
    </p:spTree>
    <p:extLst>
      <p:ext uri="{BB962C8B-B14F-4D97-AF65-F5344CB8AC3E}">
        <p14:creationId xmlns:p14="http://schemas.microsoft.com/office/powerpoint/2010/main" val="1647414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how Curtain Images – Browse 497,953 Stock Photos, Vectors, and Video | Adobe Stock">
            <a:extLst>
              <a:ext uri="{FF2B5EF4-FFF2-40B4-BE49-F238E27FC236}">
                <a16:creationId xmlns:a16="http://schemas.microsoft.com/office/drawing/2014/main" id="{A09F02A7-AD55-71D5-EF3C-C825B87A45C8}"/>
              </a:ext>
            </a:extLst>
          </p:cNvPr>
          <p:cNvPicPr>
            <a:picLocks noChangeAspect="1"/>
          </p:cNvPicPr>
          <p:nvPr/>
        </p:nvPicPr>
        <p:blipFill>
          <a:blip r:embed="rId3"/>
          <a:stretch>
            <a:fillRect/>
          </a:stretch>
        </p:blipFill>
        <p:spPr>
          <a:xfrm>
            <a:off x="450944" y="-4028"/>
            <a:ext cx="6368715" cy="9547058"/>
          </a:xfrm>
          <a:prstGeom prst="rect">
            <a:avLst/>
          </a:prstGeom>
        </p:spPr>
      </p:pic>
      <p:sp>
        <p:nvSpPr>
          <p:cNvPr id="14" name="Goldilocks pantomime title">
            <a:extLst>
              <a:ext uri="{FF2B5EF4-FFF2-40B4-BE49-F238E27FC236}">
                <a16:creationId xmlns:a16="http://schemas.microsoft.com/office/drawing/2014/main" id="{FF5E0A63-5621-ED63-93D5-768C6B031DEE}"/>
              </a:ext>
            </a:extLst>
          </p:cNvPr>
          <p:cNvSpPr txBox="1"/>
          <p:nvPr/>
        </p:nvSpPr>
        <p:spPr>
          <a:xfrm rot="10800000" flipV="1">
            <a:off x="1664208" y="2412805"/>
            <a:ext cx="3575304" cy="307777"/>
          </a:xfrm>
          <a:prstGeom prst="rect">
            <a:avLst/>
          </a:prstGeom>
          <a:noFill/>
        </p:spPr>
        <p:txBody>
          <a:bodyPr wrap="square" lIns="18288" tIns="0" rIns="18288" bIns="0" anchor="ctr">
            <a:spAutoFit/>
          </a:bodyPr>
          <a:lstStyle/>
          <a:p>
            <a:pPr algn="ctr"/>
            <a:r>
              <a:rPr lang="en-GB" sz="1000" b="1" dirty="0">
                <a:solidFill>
                  <a:srgbClr val="1C1818"/>
                </a:solidFill>
                <a:latin typeface="Arial"/>
              </a:rPr>
              <a:t>Goldilocks &amp;</a:t>
            </a:r>
            <a:br>
              <a:rPr lang="en-GB" sz="1000" dirty="0"/>
            </a:br>
            <a:r>
              <a:rPr lang="en-GB" sz="1000" b="1" dirty="0">
                <a:solidFill>
                  <a:srgbClr val="1C1818"/>
                </a:solidFill>
                <a:latin typeface="Arial"/>
              </a:rPr>
              <a:t>the Three Bears</a:t>
            </a:r>
          </a:p>
        </p:txBody>
      </p:sp>
      <p:pic>
        <p:nvPicPr>
          <p:cNvPr id="16" name="Picture 15">
            <a:extLst>
              <a:ext uri="{FF2B5EF4-FFF2-40B4-BE49-F238E27FC236}">
                <a16:creationId xmlns:a16="http://schemas.microsoft.com/office/drawing/2014/main" id="{2CE1E0DE-BCC6-BF33-EA32-6D631FD1F2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8487" y="301826"/>
            <a:ext cx="1322460" cy="1369965"/>
          </a:xfrm>
          <a:prstGeom prst="rect">
            <a:avLst/>
          </a:prstGeom>
        </p:spPr>
      </p:pic>
      <p:sp>
        <p:nvSpPr>
          <p:cNvPr id="17" name="TextBox 16"/>
          <p:cNvSpPr txBox="1"/>
          <p:nvPr/>
        </p:nvSpPr>
        <p:spPr>
          <a:xfrm>
            <a:off x="2502567" y="1654117"/>
            <a:ext cx="2213811" cy="153888"/>
          </a:xfrm>
          <a:prstGeom prst="rect">
            <a:avLst/>
          </a:prstGeom>
          <a:noFill/>
        </p:spPr>
        <p:txBody>
          <a:bodyPr wrap="square" lIns="27432" tIns="0" rIns="27432" bIns="0" anchor="ctr">
            <a:spAutoFit/>
          </a:bodyPr>
          <a:lstStyle/>
          <a:p>
            <a:pPr algn="ctr">
              <a:spcBef>
                <a:spcPts val="0"/>
              </a:spcBef>
              <a:spcAft>
                <a:spcPts val="0"/>
              </a:spcAft>
            </a:pPr>
            <a:r>
              <a:rPr sz="1000" b="1" i="0" dirty="0">
                <a:solidFill>
                  <a:srgbClr val="9A0012"/>
                </a:solidFill>
                <a:latin typeface="Arial"/>
              </a:rPr>
              <a:t>SNADS PANTOMIME AUDITIONS</a:t>
            </a:r>
          </a:p>
        </p:txBody>
      </p:sp>
      <p:sp>
        <p:nvSpPr>
          <p:cNvPr id="18" name="TextBox 17"/>
          <p:cNvSpPr txBox="1"/>
          <p:nvPr/>
        </p:nvSpPr>
        <p:spPr>
          <a:xfrm>
            <a:off x="2165682" y="1946143"/>
            <a:ext cx="2614865" cy="369332"/>
          </a:xfrm>
          <a:prstGeom prst="rect">
            <a:avLst/>
          </a:prstGeom>
          <a:noFill/>
        </p:spPr>
        <p:txBody>
          <a:bodyPr wrap="square" lIns="27432" tIns="0" rIns="27432" bIns="0" anchor="ctr">
            <a:spAutoFit/>
          </a:bodyPr>
          <a:lstStyle/>
          <a:p>
            <a:pPr algn="ctr">
              <a:spcBef>
                <a:spcPts val="0"/>
              </a:spcBef>
              <a:spcAft>
                <a:spcPts val="0"/>
              </a:spcAft>
            </a:pPr>
            <a:r>
              <a:rPr sz="1200" b="1" i="0" dirty="0">
                <a:solidFill>
                  <a:srgbClr val="9A0012"/>
                </a:solidFill>
                <a:latin typeface="Arial"/>
              </a:rPr>
              <a:t>SUNDAY 4 OCTOBER</a:t>
            </a:r>
            <a:br>
              <a:rPr sz="1200" dirty="0"/>
            </a:br>
            <a:r>
              <a:rPr sz="1200" b="1" i="0" dirty="0">
                <a:solidFill>
                  <a:srgbClr val="9A0012"/>
                </a:solidFill>
                <a:latin typeface="Arial"/>
              </a:rPr>
              <a:t>11AM</a:t>
            </a:r>
          </a:p>
        </p:txBody>
      </p:sp>
      <p:sp>
        <p:nvSpPr>
          <p:cNvPr id="19" name="TextBox 18"/>
          <p:cNvSpPr txBox="1"/>
          <p:nvPr/>
        </p:nvSpPr>
        <p:spPr>
          <a:xfrm rot="10800000" flipV="1">
            <a:off x="2502565" y="2912263"/>
            <a:ext cx="1925055" cy="677108"/>
          </a:xfrm>
          <a:prstGeom prst="rect">
            <a:avLst/>
          </a:prstGeom>
          <a:noFill/>
        </p:spPr>
        <p:txBody>
          <a:bodyPr wrap="square" lIns="27432" tIns="0" rIns="27432" bIns="0" anchor="ctr">
            <a:spAutoFit/>
          </a:bodyPr>
          <a:lstStyle/>
          <a:p>
            <a:pPr algn="ctr">
              <a:spcBef>
                <a:spcPts val="0"/>
              </a:spcBef>
              <a:spcAft>
                <a:spcPts val="0"/>
              </a:spcAft>
            </a:pPr>
            <a:r>
              <a:rPr sz="1000" b="0" i="0" dirty="0">
                <a:solidFill>
                  <a:srgbClr val="5B4C4C"/>
                </a:solidFill>
                <a:latin typeface="Arial"/>
              </a:rPr>
              <a:t>Come along and be part of the show</a:t>
            </a:r>
            <a:br>
              <a:rPr sz="1000" dirty="0"/>
            </a:br>
            <a:r>
              <a:rPr sz="1000" b="0" i="0" dirty="0">
                <a:solidFill>
                  <a:srgbClr val="5B4C4C"/>
                </a:solidFill>
                <a:latin typeface="Arial"/>
              </a:rPr>
              <a:t>— on stage or behind the scenes </a:t>
            </a:r>
            <a:r>
              <a:rPr sz="1400" b="0" i="0" dirty="0">
                <a:solidFill>
                  <a:srgbClr val="5B4C4C"/>
                </a:solidFill>
                <a:latin typeface="Arial"/>
              </a:rPr>
              <a:t>—</a:t>
            </a:r>
          </a:p>
        </p:txBody>
      </p:sp>
      <p:sp>
        <p:nvSpPr>
          <p:cNvPr id="20" name="TextBox 19"/>
          <p:cNvSpPr txBox="1"/>
          <p:nvPr/>
        </p:nvSpPr>
        <p:spPr>
          <a:xfrm>
            <a:off x="1692842" y="3356764"/>
            <a:ext cx="3730752" cy="215444"/>
          </a:xfrm>
          <a:prstGeom prst="rect">
            <a:avLst/>
          </a:prstGeom>
          <a:noFill/>
        </p:spPr>
        <p:txBody>
          <a:bodyPr wrap="square" lIns="27432" tIns="0" rIns="27432" bIns="0" anchor="ctr">
            <a:spAutoFit/>
          </a:bodyPr>
          <a:lstStyle/>
          <a:p>
            <a:pPr algn="ctr">
              <a:spcBef>
                <a:spcPts val="0"/>
              </a:spcBef>
              <a:spcAft>
                <a:spcPts val="0"/>
              </a:spcAft>
            </a:pPr>
            <a:r>
              <a:rPr sz="1400" b="1" i="0" dirty="0">
                <a:solidFill>
                  <a:srgbClr val="9A0012"/>
                </a:solidFill>
                <a:latin typeface="Arial"/>
              </a:rPr>
              <a:t>WE NEED</a:t>
            </a:r>
          </a:p>
        </p:txBody>
      </p:sp>
      <p:sp>
        <p:nvSpPr>
          <p:cNvPr id="21" name="Audition roles left column"/>
          <p:cNvSpPr txBox="1"/>
          <p:nvPr/>
        </p:nvSpPr>
        <p:spPr>
          <a:xfrm>
            <a:off x="3731393" y="3601466"/>
            <a:ext cx="1049154" cy="677108"/>
          </a:xfrm>
          <a:prstGeom prst="rect">
            <a:avLst/>
          </a:prstGeom>
          <a:noFill/>
        </p:spPr>
        <p:txBody>
          <a:bodyPr wrap="square" lIns="27432" tIns="0" rIns="27432" bIns="0" anchor="ctr">
            <a:spAutoFit/>
          </a:bodyPr>
          <a:lstStyle/>
          <a:p>
            <a:pPr algn="l">
              <a:spcBef>
                <a:spcPts val="0"/>
              </a:spcBef>
              <a:spcAft>
                <a:spcPts val="900"/>
              </a:spcAft>
            </a:pPr>
            <a:r>
              <a:rPr sz="1100" b="1" i="0" dirty="0">
                <a:solidFill>
                  <a:srgbClr val="1C1818"/>
                </a:solidFill>
                <a:latin typeface="Arial"/>
              </a:rPr>
              <a:t>Band pianist</a:t>
            </a:r>
            <a:br>
              <a:rPr sz="1100" dirty="0"/>
            </a:br>
            <a:r>
              <a:rPr sz="1100" b="1" i="0" dirty="0">
                <a:solidFill>
                  <a:srgbClr val="1C1818"/>
                </a:solidFill>
                <a:latin typeface="Arial"/>
              </a:rPr>
              <a:t>Costume department</a:t>
            </a:r>
            <a:br>
              <a:rPr sz="1100" dirty="0"/>
            </a:br>
            <a:r>
              <a:rPr sz="1100" b="1" i="0" dirty="0">
                <a:solidFill>
                  <a:srgbClr val="1C1818"/>
                </a:solidFill>
                <a:latin typeface="Arial"/>
              </a:rPr>
              <a:t>Hair &amp; makeup</a:t>
            </a:r>
          </a:p>
        </p:txBody>
      </p:sp>
      <p:sp>
        <p:nvSpPr>
          <p:cNvPr id="22" name="Audition roles right column"/>
          <p:cNvSpPr txBox="1"/>
          <p:nvPr/>
        </p:nvSpPr>
        <p:spPr>
          <a:xfrm rot="10800000" flipV="1">
            <a:off x="2496148" y="3554128"/>
            <a:ext cx="1049156" cy="738664"/>
          </a:xfrm>
          <a:prstGeom prst="rect">
            <a:avLst/>
          </a:prstGeom>
          <a:noFill/>
        </p:spPr>
        <p:txBody>
          <a:bodyPr wrap="square" lIns="27432" tIns="0" rIns="27432" bIns="0" anchor="ctr">
            <a:spAutoFit/>
          </a:bodyPr>
          <a:lstStyle/>
          <a:p>
            <a:pPr algn="l">
              <a:spcBef>
                <a:spcPts val="0"/>
              </a:spcBef>
              <a:spcAft>
                <a:spcPts val="900"/>
              </a:spcAft>
            </a:pPr>
            <a:r>
              <a:rPr sz="1200" b="1" i="0" dirty="0">
                <a:solidFill>
                  <a:srgbClr val="1C1818"/>
                </a:solidFill>
                <a:latin typeface="Arial"/>
              </a:rPr>
              <a:t>Set building</a:t>
            </a:r>
            <a:br>
              <a:rPr sz="1200" dirty="0"/>
            </a:br>
            <a:r>
              <a:rPr sz="1200" b="1" i="0" dirty="0">
                <a:solidFill>
                  <a:srgbClr val="1C1818"/>
                </a:solidFill>
                <a:latin typeface="Arial"/>
              </a:rPr>
              <a:t>Chaperones</a:t>
            </a:r>
            <a:br>
              <a:rPr sz="1200" dirty="0"/>
            </a:br>
            <a:r>
              <a:rPr sz="1200" b="1" i="0" dirty="0">
                <a:solidFill>
                  <a:srgbClr val="1C1818"/>
                </a:solidFill>
                <a:latin typeface="Arial"/>
              </a:rPr>
              <a:t>Front of house</a:t>
            </a:r>
          </a:p>
        </p:txBody>
      </p:sp>
      <p:sp>
        <p:nvSpPr>
          <p:cNvPr id="23" name="TextBox 22"/>
          <p:cNvSpPr txBox="1"/>
          <p:nvPr/>
        </p:nvSpPr>
        <p:spPr>
          <a:xfrm rot="10800000" flipV="1">
            <a:off x="1187116" y="4359874"/>
            <a:ext cx="4692956" cy="169277"/>
          </a:xfrm>
          <a:prstGeom prst="rect">
            <a:avLst/>
          </a:prstGeom>
          <a:noFill/>
        </p:spPr>
        <p:txBody>
          <a:bodyPr wrap="square" lIns="27432" tIns="0" rIns="27432" bIns="0" anchor="ctr">
            <a:spAutoFit/>
          </a:bodyPr>
          <a:lstStyle/>
          <a:p>
            <a:pPr algn="ctr">
              <a:spcBef>
                <a:spcPts val="0"/>
              </a:spcBef>
              <a:spcAft>
                <a:spcPts val="0"/>
              </a:spcAft>
            </a:pPr>
            <a:r>
              <a:rPr sz="1100" b="1" i="0" dirty="0">
                <a:solidFill>
                  <a:srgbClr val="9A0012"/>
                </a:solidFill>
                <a:latin typeface="Arial"/>
              </a:rPr>
              <a:t>Interested? Get in touch:</a:t>
            </a:r>
          </a:p>
        </p:txBody>
      </p:sp>
      <p:sp>
        <p:nvSpPr>
          <p:cNvPr id="24" name="SNADS audition contacts"/>
          <p:cNvSpPr txBox="1"/>
          <p:nvPr/>
        </p:nvSpPr>
        <p:spPr>
          <a:xfrm rot="10800000" flipV="1">
            <a:off x="1876925" y="4365331"/>
            <a:ext cx="3362587" cy="1102866"/>
          </a:xfrm>
          <a:prstGeom prst="rect">
            <a:avLst/>
          </a:prstGeom>
          <a:noFill/>
        </p:spPr>
        <p:txBody>
          <a:bodyPr wrap="square" lIns="27432" tIns="0" rIns="27432" bIns="0" anchor="ctr">
            <a:spAutoFit/>
          </a:bodyPr>
          <a:lstStyle/>
          <a:p>
            <a:pPr algn="ctr">
              <a:spcBef>
                <a:spcPts val="0"/>
              </a:spcBef>
              <a:spcAft>
                <a:spcPts val="700"/>
              </a:spcAft>
            </a:pPr>
            <a:endParaRPr lang="en-GB" sz="1200" b="1" dirty="0">
              <a:solidFill>
                <a:srgbClr val="1C1818"/>
              </a:solidFill>
              <a:latin typeface="Arial"/>
            </a:endParaRPr>
          </a:p>
          <a:p>
            <a:pPr algn="ctr">
              <a:spcBef>
                <a:spcPts val="0"/>
              </a:spcBef>
              <a:spcAft>
                <a:spcPts val="700"/>
              </a:spcAft>
            </a:pPr>
            <a:endParaRPr lang="en-GB" sz="1200" b="1" dirty="0">
              <a:solidFill>
                <a:srgbClr val="1C1818"/>
              </a:solidFill>
              <a:latin typeface="Arial"/>
            </a:endParaRPr>
          </a:p>
          <a:p>
            <a:pPr algn="ctr">
              <a:spcBef>
                <a:spcPts val="0"/>
              </a:spcBef>
              <a:spcAft>
                <a:spcPts val="700"/>
              </a:spcAft>
            </a:pPr>
            <a:r>
              <a:rPr lang="en-GB" sz="1200" b="1" i="0" dirty="0">
                <a:solidFill>
                  <a:srgbClr val="1C1818"/>
                </a:solidFill>
                <a:latin typeface="Arial"/>
              </a:rPr>
              <a:t>s</a:t>
            </a:r>
            <a:r>
              <a:rPr sz="1200" b="1" i="0" dirty="0">
                <a:solidFill>
                  <a:srgbClr val="1C1818"/>
                </a:solidFill>
                <a:latin typeface="Arial"/>
              </a:rPr>
              <a:t>nads.social@gmail.com</a:t>
            </a:r>
            <a:br>
              <a:rPr sz="1200" dirty="0"/>
            </a:br>
            <a:r>
              <a:rPr sz="1200" b="1" i="0" dirty="0">
                <a:solidFill>
                  <a:srgbClr val="1C1818"/>
                </a:solidFill>
                <a:latin typeface="Arial"/>
              </a:rPr>
              <a:t>Director Paula</a:t>
            </a:r>
            <a:br>
              <a:rPr sz="1200" dirty="0"/>
            </a:br>
            <a:r>
              <a:rPr sz="1200" b="1" i="0" dirty="0">
                <a:solidFill>
                  <a:srgbClr val="1C1818"/>
                </a:solidFill>
                <a:latin typeface="Arial"/>
              </a:rPr>
              <a:t>pjskinner67@aol.com</a:t>
            </a:r>
          </a:p>
        </p:txBody>
      </p:sp>
      <p:sp>
        <p:nvSpPr>
          <p:cNvPr id="28" name="TextBox 27">
            <a:extLst>
              <a:ext uri="{FF2B5EF4-FFF2-40B4-BE49-F238E27FC236}">
                <a16:creationId xmlns:a16="http://schemas.microsoft.com/office/drawing/2014/main" id="{240FE0A9-DC8F-F412-273D-3FA601DD9002}"/>
              </a:ext>
            </a:extLst>
          </p:cNvPr>
          <p:cNvSpPr txBox="1"/>
          <p:nvPr/>
        </p:nvSpPr>
        <p:spPr>
          <a:xfrm>
            <a:off x="2005263" y="5205802"/>
            <a:ext cx="3144252" cy="2862322"/>
          </a:xfrm>
          <a:prstGeom prst="rect">
            <a:avLst/>
          </a:prstGeom>
          <a:noFill/>
        </p:spPr>
        <p:txBody>
          <a:bodyPr wrap="square">
            <a:spAutoFit/>
          </a:bodyPr>
          <a:lstStyle/>
          <a:p>
            <a:pPr>
              <a:lnSpc>
                <a:spcPct val="100000"/>
              </a:lnSpc>
              <a:spcAft>
                <a:spcPts val="800"/>
              </a:spcAft>
              <a:buNone/>
            </a:pPr>
            <a:endParaRPr lang="en-GB" sz="14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endParaRPr lang="en-GB" sz="14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en-GB" sz="1400" kern="100" dirty="0">
                <a:effectLst/>
                <a:latin typeface="+mn-lt"/>
                <a:ea typeface="Aptos" panose="020B0004020202020204" pitchFamily="34" charset="0"/>
                <a:cs typeface="Times New Roman" panose="02020603050405020304" pitchFamily="18" charset="0"/>
              </a:rPr>
              <a:t>SNADS are pound to bring once again</a:t>
            </a:r>
          </a:p>
          <a:p>
            <a:pPr>
              <a:lnSpc>
                <a:spcPct val="100000"/>
              </a:lnSpc>
              <a:spcAft>
                <a:spcPts val="800"/>
              </a:spcAft>
              <a:buNone/>
            </a:pPr>
            <a:r>
              <a:rPr lang="en-GB" sz="1400" kern="100" dirty="0">
                <a:effectLst/>
                <a:latin typeface="+mn-lt"/>
                <a:ea typeface="Aptos" panose="020B0004020202020204" pitchFamily="34" charset="0"/>
                <a:cs typeface="Times New Roman" panose="02020603050405020304" pitchFamily="18" charset="0"/>
              </a:rPr>
              <a:t>A Vicar of Dibley Christmas the second coming</a:t>
            </a:r>
          </a:p>
          <a:p>
            <a:pPr>
              <a:lnSpc>
                <a:spcPct val="100000"/>
              </a:lnSpc>
              <a:spcAft>
                <a:spcPts val="800"/>
              </a:spcAft>
              <a:buNone/>
            </a:pPr>
            <a:r>
              <a:rPr lang="en-GB" sz="1400" kern="100" dirty="0">
                <a:effectLst/>
                <a:latin typeface="+mn-lt"/>
                <a:ea typeface="Aptos" panose="020B0004020202020204" pitchFamily="34" charset="0"/>
                <a:cs typeface="Times New Roman" panose="02020603050405020304" pitchFamily="18" charset="0"/>
              </a:rPr>
              <a:t>Come and watch this hilarious play, with the one liners and much more</a:t>
            </a:r>
          </a:p>
          <a:p>
            <a:pPr>
              <a:lnSpc>
                <a:spcPct val="100000"/>
              </a:lnSpc>
              <a:spcAft>
                <a:spcPts val="800"/>
              </a:spcAft>
              <a:buNone/>
            </a:pPr>
            <a:r>
              <a:rPr lang="en-GB" sz="1400" kern="100" dirty="0">
                <a:effectLst/>
                <a:latin typeface="+mn-lt"/>
                <a:ea typeface="Aptos" panose="020B0004020202020204" pitchFamily="34" charset="0"/>
                <a:cs typeface="Times New Roman" panose="02020603050405020304" pitchFamily="18" charset="0"/>
              </a:rPr>
              <a:t>On at the exchange on the 29</a:t>
            </a:r>
            <a:r>
              <a:rPr lang="en-GB" sz="1400" kern="100" baseline="30000" dirty="0">
                <a:effectLst/>
                <a:latin typeface="+mn-lt"/>
                <a:ea typeface="Aptos" panose="020B0004020202020204" pitchFamily="34" charset="0"/>
                <a:cs typeface="Times New Roman" panose="02020603050405020304" pitchFamily="18" charset="0"/>
              </a:rPr>
              <a:t>th</a:t>
            </a:r>
            <a:r>
              <a:rPr lang="en-GB" sz="1400" kern="100" dirty="0">
                <a:effectLst/>
                <a:latin typeface="+mn-lt"/>
                <a:ea typeface="Aptos" panose="020B0004020202020204" pitchFamily="34" charset="0"/>
                <a:cs typeface="Times New Roman" panose="02020603050405020304" pitchFamily="18" charset="0"/>
              </a:rPr>
              <a:t>,30</a:t>
            </a:r>
            <a:r>
              <a:rPr lang="en-GB" sz="1400" kern="100" baseline="30000" dirty="0">
                <a:effectLst/>
                <a:latin typeface="+mn-lt"/>
                <a:ea typeface="Aptos" panose="020B0004020202020204" pitchFamily="34" charset="0"/>
                <a:cs typeface="Times New Roman" panose="02020603050405020304" pitchFamily="18" charset="0"/>
              </a:rPr>
              <a:t>th</a:t>
            </a:r>
            <a:r>
              <a:rPr lang="en-GB" sz="1400" kern="100" dirty="0">
                <a:effectLst/>
                <a:latin typeface="+mn-lt"/>
                <a:ea typeface="Aptos" panose="020B0004020202020204" pitchFamily="34" charset="0"/>
                <a:cs typeface="Times New Roman" panose="02020603050405020304" pitchFamily="18" charset="0"/>
              </a:rPr>
              <a:t> and 31</a:t>
            </a:r>
            <a:r>
              <a:rPr lang="en-GB" sz="1400" kern="100" baseline="30000" dirty="0">
                <a:effectLst/>
                <a:latin typeface="+mn-lt"/>
                <a:ea typeface="Aptos" panose="020B0004020202020204" pitchFamily="34" charset="0"/>
                <a:cs typeface="Times New Roman" panose="02020603050405020304" pitchFamily="18" charset="0"/>
              </a:rPr>
              <a:t>st</a:t>
            </a:r>
            <a:r>
              <a:rPr lang="en-GB" sz="1400" kern="100" dirty="0">
                <a:effectLst/>
                <a:latin typeface="+mn-lt"/>
                <a:ea typeface="Aptos" panose="020B0004020202020204" pitchFamily="34" charset="0"/>
                <a:cs typeface="Times New Roman" panose="02020603050405020304" pitchFamily="18" charset="0"/>
              </a:rPr>
              <a:t> October</a:t>
            </a:r>
          </a:p>
          <a:p>
            <a:pPr>
              <a:lnSpc>
                <a:spcPct val="100000"/>
              </a:lnSpc>
              <a:spcAft>
                <a:spcPts val="800"/>
              </a:spcAft>
              <a:buNone/>
            </a:pPr>
            <a:r>
              <a:rPr lang="en-GB" sz="1400" kern="100" dirty="0">
                <a:effectLst/>
                <a:latin typeface="+mn-lt"/>
                <a:ea typeface="Aptos" panose="020B0004020202020204" pitchFamily="34" charset="0"/>
                <a:cs typeface="Times New Roman" panose="02020603050405020304" pitchFamily="18" charset="0"/>
              </a:rPr>
              <a:t>Tickets are on sale now</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23389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F3EEBD75-7405-FD6E-378E-08AC5912D35D}"/>
              </a:ext>
            </a:extLst>
          </p:cNvPr>
          <p:cNvSpPr txBox="1">
            <a:spLocks noChangeArrowheads="1"/>
          </p:cNvSpPr>
          <p:nvPr/>
        </p:nvSpPr>
        <p:spPr bwMode="auto">
          <a:xfrm>
            <a:off x="-4377307" y="908463"/>
            <a:ext cx="2271713" cy="697627"/>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Bef>
                <a:spcPts val="600"/>
              </a:spcBef>
              <a:spcAft>
                <a:spcPts val="400"/>
              </a:spcAft>
              <a:buNone/>
            </a:pPr>
            <a:endParaRPr lang="en-GB" sz="20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p:txBody>
      </p:sp>
      <p:graphicFrame>
        <p:nvGraphicFramePr>
          <p:cNvPr id="16" name="Table 15">
            <a:extLst>
              <a:ext uri="{FF2B5EF4-FFF2-40B4-BE49-F238E27FC236}">
                <a16:creationId xmlns:a16="http://schemas.microsoft.com/office/drawing/2014/main" id="{435D6244-683A-10A5-4B6D-2C0F0F809C24}"/>
              </a:ext>
            </a:extLst>
          </p:cNvPr>
          <p:cNvGraphicFramePr>
            <a:graphicFrameLocks noGrp="1"/>
          </p:cNvGraphicFramePr>
          <p:nvPr>
            <p:extLst>
              <p:ext uri="{D42A27DB-BD31-4B8C-83A1-F6EECF244321}">
                <p14:modId xmlns:p14="http://schemas.microsoft.com/office/powerpoint/2010/main" val="3521249937"/>
              </p:ext>
            </p:extLst>
          </p:nvPr>
        </p:nvGraphicFramePr>
        <p:xfrm>
          <a:off x="471488" y="2636838"/>
          <a:ext cx="3599815" cy="838200"/>
        </p:xfrm>
        <a:graphic>
          <a:graphicData uri="http://schemas.openxmlformats.org/drawingml/2006/table">
            <a:tbl>
              <a:tblPr firstRow="1"/>
              <a:tblGrid>
                <a:gridCol w="1619885">
                  <a:extLst>
                    <a:ext uri="{9D8B030D-6E8A-4147-A177-3AD203B41FA5}">
                      <a16:colId xmlns:a16="http://schemas.microsoft.com/office/drawing/2014/main" val="669310971"/>
                    </a:ext>
                  </a:extLst>
                </a:gridCol>
                <a:gridCol w="1979930">
                  <a:extLst>
                    <a:ext uri="{9D8B030D-6E8A-4147-A177-3AD203B41FA5}">
                      <a16:colId xmlns:a16="http://schemas.microsoft.com/office/drawing/2014/main" val="2824711130"/>
                    </a:ext>
                  </a:extLst>
                </a:gridCol>
              </a:tblGrid>
              <a:tr h="0">
                <a:tc>
                  <a:txBody>
                    <a:bodyPr/>
                    <a:lstStyle/>
                    <a:p>
                      <a:pPr marL="85725" marR="85725" algn="l">
                        <a:buNone/>
                      </a:pPr>
                      <a:endParaRPr lang="en-GB" sz="1100" kern="100" dirty="0">
                        <a:effectLst/>
                        <a:latin typeface="Arial" panose="020B0604020202020204" pitchFamily="34" charset="0"/>
                        <a:cs typeface="Times New Roman" panose="02020603050405020304" pitchFamily="18" charset="0"/>
                      </a:endParaRPr>
                    </a:p>
                  </a:txBody>
                  <a:tcPr marL="68580" marR="68580" marT="0" marB="0">
                    <a:lnL>
                      <a:noFill/>
                    </a:lnL>
                    <a:lnR>
                      <a:noFill/>
                    </a:lnR>
                    <a:lnT>
                      <a:noFill/>
                    </a:lnT>
                    <a:lnB>
                      <a:noFill/>
                    </a:lnB>
                    <a:noFill/>
                  </a:tcPr>
                </a:tc>
                <a:tc>
                  <a:txBody>
                    <a:bodyPr/>
                    <a:lstStyle/>
                    <a:p>
                      <a:pPr marL="85725" marR="85725" algn="l">
                        <a:buNone/>
                      </a:pPr>
                      <a:endParaRPr lang="en-GB" sz="1100" kern="100">
                        <a:effectLst/>
                        <a:latin typeface="Arial" panose="020B0604020202020204" pitchFamily="34" charset="0"/>
                        <a:cs typeface="Times New Roman" panose="02020603050405020304" pitchFamily="18" charset="0"/>
                      </a:endParaRPr>
                    </a:p>
                  </a:txBody>
                  <a:tcPr marL="68580" marR="68580" marT="0" marB="0">
                    <a:lnL>
                      <a:noFill/>
                    </a:lnL>
                    <a:lnR>
                      <a:noFill/>
                    </a:lnR>
                    <a:lnT>
                      <a:noFill/>
                    </a:lnT>
                    <a:lnB>
                      <a:noFill/>
                    </a:lnB>
                    <a:noFill/>
                  </a:tcPr>
                </a:tc>
                <a:extLst>
                  <a:ext uri="{0D108BD9-81ED-4DB2-BD59-A6C34878D82A}">
                    <a16:rowId xmlns:a16="http://schemas.microsoft.com/office/drawing/2014/main" val="634773483"/>
                  </a:ext>
                </a:extLst>
              </a:tr>
              <a:tr h="0">
                <a:tc>
                  <a:txBody>
                    <a:bodyPr/>
                    <a:lstStyle/>
                    <a:p>
                      <a:pPr marL="85725" marR="85725" algn="l">
                        <a:buNone/>
                      </a:pPr>
                      <a:endParaRPr lang="en-GB" sz="1100" kern="100" dirty="0">
                        <a:effectLst/>
                        <a:latin typeface="Arial" panose="020B06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85725" marR="85725" algn="l">
                        <a:buNone/>
                      </a:pPr>
                      <a:endParaRPr lang="en-GB" sz="1100" kern="100">
                        <a:effectLst/>
                        <a:latin typeface="Arial" panose="020B06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3671205972"/>
                  </a:ext>
                </a:extLst>
              </a:tr>
              <a:tr h="0">
                <a:tc>
                  <a:txBody>
                    <a:bodyPr/>
                    <a:lstStyle/>
                    <a:p>
                      <a:pPr marL="85725" marR="85725" algn="l">
                        <a:buNone/>
                      </a:pPr>
                      <a:endParaRPr lang="en-GB" sz="1100" kern="100">
                        <a:effectLst/>
                        <a:latin typeface="Arial" panose="020B06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85725" marR="85725" algn="l">
                        <a:buNone/>
                      </a:pPr>
                      <a:endParaRPr lang="en-GB" sz="1100" kern="100" dirty="0">
                        <a:effectLst/>
                        <a:latin typeface="Arial" panose="020B06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939178543"/>
                  </a:ext>
                </a:extLst>
              </a:tr>
              <a:tr h="0">
                <a:tc>
                  <a:txBody>
                    <a:bodyPr/>
                    <a:lstStyle/>
                    <a:p>
                      <a:pPr marL="85725" marR="85725" algn="l">
                        <a:buNone/>
                      </a:pPr>
                      <a:endParaRPr lang="en-GB" sz="1100" kern="100">
                        <a:effectLst/>
                        <a:latin typeface="Arial" panose="020B06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85725" marR="85725" algn="l">
                        <a:buNone/>
                      </a:pPr>
                      <a:endParaRPr lang="en-GB" sz="1100" kern="100" dirty="0">
                        <a:effectLst/>
                        <a:latin typeface="Arial" panose="020B06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1336273446"/>
                  </a:ext>
                </a:extLst>
              </a:tr>
              <a:tr h="0">
                <a:tc>
                  <a:txBody>
                    <a:bodyPr/>
                    <a:lstStyle/>
                    <a:p>
                      <a:pPr marL="85725" marR="85725" algn="l">
                        <a:buNone/>
                      </a:pPr>
                      <a:endParaRPr lang="en-GB" sz="1100" kern="100" dirty="0">
                        <a:effectLst/>
                        <a:latin typeface="Arial" panose="020B06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85725" marR="85725" algn="l">
                        <a:buNone/>
                      </a:pPr>
                      <a:endParaRPr lang="en-GB" sz="1100" kern="100" dirty="0">
                        <a:effectLst/>
                        <a:latin typeface="Arial" panose="020B06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579328445"/>
                  </a:ext>
                </a:extLst>
              </a:tr>
            </a:tbl>
          </a:graphicData>
        </a:graphic>
      </p:graphicFrame>
      <p:sp>
        <p:nvSpPr>
          <p:cNvPr id="22" name="Rectangle 10">
            <a:extLst>
              <a:ext uri="{FF2B5EF4-FFF2-40B4-BE49-F238E27FC236}">
                <a16:creationId xmlns:a16="http://schemas.microsoft.com/office/drawing/2014/main" id="{2390C075-456A-33B9-B46F-8A47DB4A92ED}"/>
              </a:ext>
            </a:extLst>
          </p:cNvPr>
          <p:cNvSpPr>
            <a:spLocks noChangeArrowheads="1"/>
          </p:cNvSpPr>
          <p:nvPr/>
        </p:nvSpPr>
        <p:spPr bwMode="auto">
          <a:xfrm rot="5642516">
            <a:off x="-2760749" y="5507031"/>
            <a:ext cx="298480" cy="400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01568" rIns="91440" bIns="5078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rgbClr val="864EA8"/>
                </a:solidFill>
                <a:effectLst/>
                <a:latin typeface="Arial" panose="020B0604020202020204" pitchFamily="34" charset="0"/>
                <a:ea typeface="Times New Roman" panose="02020603050405020304" pitchFamily="18" charset="0"/>
                <a:cs typeface="Times New Roman" panose="02020603050405020304" pitchFamily="18" charset="0"/>
              </a:rPr>
              <a:t>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7" name="Rectangle 13">
            <a:extLst>
              <a:ext uri="{FF2B5EF4-FFF2-40B4-BE49-F238E27FC236}">
                <a16:creationId xmlns:a16="http://schemas.microsoft.com/office/drawing/2014/main" id="{27E523AD-AE5D-2EE5-8C14-8DED29F68755}"/>
              </a:ext>
            </a:extLst>
          </p:cNvPr>
          <p:cNvSpPr>
            <a:spLocks noChangeArrowheads="1"/>
          </p:cNvSpPr>
          <p:nvPr/>
        </p:nvSpPr>
        <p:spPr bwMode="auto">
          <a:xfrm>
            <a:off x="1628775" y="5214938"/>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01568" rIns="91440" bIns="50784" numCol="1" anchor="ctr" anchorCtr="0" compatLnSpc="1">
            <a:prstTxWarp prst="textNoShape">
              <a:avLst/>
            </a:prstTxWarp>
            <a:spAutoFit/>
          </a:bodyPr>
          <a:lstStyle/>
          <a:p>
            <a:endParaRPr lang="en-GB"/>
          </a:p>
        </p:txBody>
      </p:sp>
      <p:pic>
        <p:nvPicPr>
          <p:cNvPr id="4" name="Picture 3">
            <a:extLst>
              <a:ext uri="{FF2B5EF4-FFF2-40B4-BE49-F238E27FC236}">
                <a16:creationId xmlns:a16="http://schemas.microsoft.com/office/drawing/2014/main" id="{C0EAB6DE-CE9F-778D-3428-D03BC901C5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0098"/>
            <a:ext cx="6858000" cy="9765804"/>
          </a:xfrm>
          <a:prstGeom prst="rect">
            <a:avLst/>
          </a:prstGeom>
        </p:spPr>
      </p:pic>
    </p:spTree>
    <p:extLst>
      <p:ext uri="{BB962C8B-B14F-4D97-AF65-F5344CB8AC3E}">
        <p14:creationId xmlns:p14="http://schemas.microsoft.com/office/powerpoint/2010/main" val="995000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4E008AF-5636-89D6-7B11-AAC6A0D4CD68}"/>
              </a:ext>
            </a:extLst>
          </p:cNvPr>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5" name="Graphic 4">
            <a:extLst>
              <a:ext uri="{FF2B5EF4-FFF2-40B4-BE49-F238E27FC236}">
                <a16:creationId xmlns:a16="http://schemas.microsoft.com/office/drawing/2014/main" id="{5947911E-59EE-E860-B2C1-0535FFB1F36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64011" y="112797"/>
            <a:ext cx="2736945" cy="1138488"/>
          </a:xfrm>
          <a:prstGeom prst="rect">
            <a:avLst/>
          </a:prstGeom>
        </p:spPr>
      </p:pic>
      <p:sp>
        <p:nvSpPr>
          <p:cNvPr id="7" name="TextBox 6">
            <a:extLst>
              <a:ext uri="{FF2B5EF4-FFF2-40B4-BE49-F238E27FC236}">
                <a16:creationId xmlns:a16="http://schemas.microsoft.com/office/drawing/2014/main" id="{213FB33E-2380-D4E1-7336-A694AE517E27}"/>
              </a:ext>
            </a:extLst>
          </p:cNvPr>
          <p:cNvSpPr txBox="1"/>
          <p:nvPr/>
        </p:nvSpPr>
        <p:spPr>
          <a:xfrm>
            <a:off x="657726" y="1054703"/>
            <a:ext cx="5646821" cy="4585871"/>
          </a:xfrm>
          <a:prstGeom prst="rect">
            <a:avLst/>
          </a:prstGeom>
          <a:noFill/>
        </p:spPr>
        <p:txBody>
          <a:bodyPr wrap="square">
            <a:spAutoFit/>
          </a:bodyPr>
          <a:lstStyle/>
          <a:p>
            <a:pPr indent="0" algn="l">
              <a:buNone/>
            </a:pPr>
            <a:endParaRPr lang="en-GB" sz="1200" b="1" i="0" dirty="0">
              <a:solidFill>
                <a:schemeClr val="tx1"/>
              </a:solidFill>
              <a:effectLst/>
              <a:latin typeface="+mn-lt"/>
            </a:endParaRPr>
          </a:p>
          <a:p>
            <a:pPr indent="0" algn="l">
              <a:buNone/>
            </a:pPr>
            <a:r>
              <a:rPr lang="en-GB" sz="1000" b="1" i="0" dirty="0">
                <a:solidFill>
                  <a:schemeClr val="tx1"/>
                </a:solidFill>
                <a:effectLst/>
                <a:latin typeface="+mn-lt"/>
              </a:rPr>
              <a:t>July and August have been busy months for Dorset &amp; Wiltshire Fire and Rescue Service.</a:t>
            </a:r>
            <a:endParaRPr lang="en-GB" sz="1000" b="0" i="0" dirty="0">
              <a:solidFill>
                <a:schemeClr val="tx1"/>
              </a:solidFill>
              <a:effectLst/>
              <a:latin typeface="+mn-lt"/>
            </a:endParaRPr>
          </a:p>
          <a:p>
            <a:pPr indent="0" algn="l">
              <a:buNone/>
            </a:pPr>
            <a:r>
              <a:rPr lang="en-GB" sz="1000" b="1" i="0" dirty="0">
                <a:solidFill>
                  <a:schemeClr val="tx1"/>
                </a:solidFill>
                <a:effectLst/>
                <a:latin typeface="+mn-lt"/>
              </a:rPr>
              <a:t>The Firefighters at Sturminster Newton have responded to numerous calls during this period, we have spent 100's of hours dealing with a wide range of incidents, such as the major incidents, numerous field/crop fires, heath fires, property fires, road traffic collisions and standby’s at several other stations just to name a few.</a:t>
            </a:r>
            <a:endParaRPr lang="en-GB" sz="1000" b="0" i="0" dirty="0">
              <a:solidFill>
                <a:schemeClr val="tx1"/>
              </a:solidFill>
              <a:effectLst/>
              <a:latin typeface="+mn-lt"/>
            </a:endParaRPr>
          </a:p>
          <a:p>
            <a:r>
              <a:rPr lang="en-GB" sz="1000" b="1" dirty="0"/>
              <a:t>On top of these call outs we still have to do our regular equipment checks, appliance cleaning and maintenance, training days, drill nights or any other task to keep us ready at a moments notice.</a:t>
            </a:r>
            <a:endParaRPr lang="en-GB" sz="1000" dirty="0"/>
          </a:p>
          <a:p>
            <a:r>
              <a:rPr lang="en-GB" sz="1000" b="1" dirty="0"/>
              <a:t>We are very lucky to have the support of all the local businesses that release their staff to attend these incidents and more importantly our families and loved ones who have supported and sacrificed many things so we can carry out our jobs as on call firefighters, we appreciate them all.</a:t>
            </a:r>
            <a:endParaRPr lang="en-GB" sz="1000" dirty="0"/>
          </a:p>
          <a:p>
            <a:r>
              <a:rPr lang="en-GB" sz="1000" b="1" dirty="0"/>
              <a:t>It is also very important to recognise our Firefighters for their achievements. FF Steve Dennett attended the Fire Service awards ceremony on Saturday 12</a:t>
            </a:r>
            <a:r>
              <a:rPr lang="en-GB" sz="1000" b="1" baseline="30000" dirty="0"/>
              <a:t>th</a:t>
            </a:r>
            <a:r>
              <a:rPr lang="en-GB" sz="1000" b="1" dirty="0"/>
              <a:t> September to receive his 20 year long service and good conduct medal. 20 years is an exceptional milestone for an on call firefighter. Congratulations and Well done Steve.</a:t>
            </a:r>
            <a:endParaRPr lang="en-GB" sz="1000" dirty="0"/>
          </a:p>
          <a:p>
            <a:r>
              <a:rPr lang="en-GB" sz="1000" b="1" dirty="0"/>
              <a:t>We are still actively recruiting for new firefighters to add to our team. If you are interested in becoming an on call firefighter please come and see us at our drill night on a Monday evening from 18:30 - 21:00 or visit our website </a:t>
            </a:r>
            <a:r>
              <a:rPr lang="en-GB" sz="1000" b="1" dirty="0">
                <a:hlinkClick r:id="rId3"/>
              </a:rPr>
              <a:t>www.dwfire.org.uk/on-call-firefighters</a:t>
            </a:r>
            <a:r>
              <a:rPr lang="en-GB" sz="1000" b="1" dirty="0"/>
              <a:t>.</a:t>
            </a:r>
            <a:endParaRPr lang="en-GB" sz="1000" dirty="0"/>
          </a:p>
          <a:p>
            <a:br>
              <a:rPr lang="en-GB" sz="1000" dirty="0"/>
            </a:br>
            <a:r>
              <a:rPr lang="en-GB" sz="1000" b="1" dirty="0"/>
              <a:t>Stuart Frear</a:t>
            </a:r>
          </a:p>
          <a:p>
            <a:endParaRPr lang="en-GB" sz="1400" b="1" i="0" dirty="0">
              <a:solidFill>
                <a:srgbClr val="000000"/>
              </a:solidFill>
              <a:effectLst/>
              <a:latin typeface="Calibri" panose="020F0502020204030204" pitchFamily="34" charset="0"/>
            </a:endParaRPr>
          </a:p>
          <a:p>
            <a:endParaRPr lang="en-GB" sz="1400" b="1" dirty="0">
              <a:solidFill>
                <a:srgbClr val="000000"/>
              </a:solidFill>
              <a:latin typeface="Calibri" panose="020F0502020204030204" pitchFamily="34" charset="0"/>
            </a:endParaRPr>
          </a:p>
          <a:p>
            <a:endParaRPr lang="en-GB" sz="1400" b="1" i="0" dirty="0">
              <a:solidFill>
                <a:srgbClr val="000000"/>
              </a:solidFill>
              <a:effectLst/>
              <a:latin typeface="Calibri" panose="020F0502020204030204" pitchFamily="34" charset="0"/>
            </a:endParaRPr>
          </a:p>
          <a:p>
            <a:endParaRPr lang="en-GB" sz="1400" b="1" dirty="0">
              <a:solidFill>
                <a:srgbClr val="000000"/>
              </a:solidFill>
              <a:latin typeface="Calibri" panose="020F0502020204030204" pitchFamily="34" charset="0"/>
            </a:endParaRPr>
          </a:p>
          <a:p>
            <a:endParaRPr lang="en-GB" sz="1400" b="0" i="0" dirty="0">
              <a:solidFill>
                <a:srgbClr val="000000"/>
              </a:solidFill>
              <a:effectLst/>
              <a:latin typeface="Calibri" panose="020F0502020204030204" pitchFamily="34" charset="0"/>
            </a:endParaRPr>
          </a:p>
        </p:txBody>
      </p:sp>
      <p:pic>
        <p:nvPicPr>
          <p:cNvPr id="8" name="Picture 7" descr="May be an image of ambulance and text that says &quot;DORSET &amp; WILTSHIRE FIRE AND RESCUE E&quot;">
            <a:extLst>
              <a:ext uri="{FF2B5EF4-FFF2-40B4-BE49-F238E27FC236}">
                <a16:creationId xmlns:a16="http://schemas.microsoft.com/office/drawing/2014/main" id="{5EBC6AD4-EC30-8F45-5738-DC0D839B428D}"/>
              </a:ext>
            </a:extLst>
          </p:cNvPr>
          <p:cNvPicPr>
            <a:picLocks noChangeAspect="1"/>
          </p:cNvPicPr>
          <p:nvPr/>
        </p:nvPicPr>
        <p:blipFill>
          <a:blip r:embed="rId4"/>
          <a:stretch>
            <a:fillRect/>
          </a:stretch>
        </p:blipFill>
        <p:spPr>
          <a:xfrm>
            <a:off x="1333501" y="4953000"/>
            <a:ext cx="4190997" cy="4190997"/>
          </a:xfrm>
          <a:prstGeom prst="rect">
            <a:avLst/>
          </a:prstGeom>
        </p:spPr>
      </p:pic>
    </p:spTree>
    <p:extLst>
      <p:ext uri="{BB962C8B-B14F-4D97-AF65-F5344CB8AC3E}">
        <p14:creationId xmlns:p14="http://schemas.microsoft.com/office/powerpoint/2010/main" val="2273320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ttachments">
            <a:extLst>
              <a:ext uri="{FF2B5EF4-FFF2-40B4-BE49-F238E27FC236}">
                <a16:creationId xmlns:a16="http://schemas.microsoft.com/office/drawing/2014/main" id="{E95C7EA0-F02F-D009-FE5F-5913816BD368}"/>
              </a:ext>
            </a:extLst>
          </p:cNvPr>
          <p:cNvPicPr>
            <a:picLocks noChangeAspect="1"/>
          </p:cNvPicPr>
          <p:nvPr/>
        </p:nvPicPr>
        <p:blipFill>
          <a:blip r:embed="rId3"/>
          <a:stretch>
            <a:fillRect/>
          </a:stretch>
        </p:blipFill>
        <p:spPr>
          <a:xfrm>
            <a:off x="3392510" y="4916510"/>
            <a:ext cx="9525" cy="9525"/>
          </a:xfrm>
          <a:prstGeom prst="rect">
            <a:avLst/>
          </a:prstGeom>
        </p:spPr>
      </p:pic>
      <p:pic>
        <p:nvPicPr>
          <p:cNvPr id="12" name="Picture 11">
            <a:extLst>
              <a:ext uri="{FF2B5EF4-FFF2-40B4-BE49-F238E27FC236}">
                <a16:creationId xmlns:a16="http://schemas.microsoft.com/office/drawing/2014/main" id="{F9ABE2C9-9820-F083-08EA-F402C46AFA1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542510" y="5066510"/>
            <a:ext cx="9525" cy="9525"/>
          </a:xfrm>
          <a:prstGeom prst="rect">
            <a:avLst/>
          </a:prstGeom>
        </p:spPr>
      </p:pic>
      <p:sp>
        <p:nvSpPr>
          <p:cNvPr id="16" name="TextBox 15">
            <a:extLst>
              <a:ext uri="{FF2B5EF4-FFF2-40B4-BE49-F238E27FC236}">
                <a16:creationId xmlns:a16="http://schemas.microsoft.com/office/drawing/2014/main" id="{5AF04E48-CC7C-ECF8-F1E8-10B3FDF97153}"/>
              </a:ext>
            </a:extLst>
          </p:cNvPr>
          <p:cNvSpPr txBox="1"/>
          <p:nvPr/>
        </p:nvSpPr>
        <p:spPr>
          <a:xfrm flipH="1">
            <a:off x="0" y="757630"/>
            <a:ext cx="8395347" cy="8340745"/>
          </a:xfrm>
          <a:prstGeom prst="rect">
            <a:avLst/>
          </a:prstGeom>
          <a:noFill/>
        </p:spPr>
        <p:txBody>
          <a:bodyPr wrap="square">
            <a:spAutoFit/>
          </a:bodyPr>
          <a:lstStyle/>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r>
              <a:rPr lang="en-GB" sz="1400" dirty="0"/>
              <a:t>Hello Hinton</a:t>
            </a:r>
          </a:p>
          <a:p>
            <a:r>
              <a:rPr lang="en-GB" sz="1400" dirty="0"/>
              <a:t>A big thank you to all of you for coming to support Malea &amp; Pete. We are so</a:t>
            </a:r>
          </a:p>
          <a:p>
            <a:r>
              <a:rPr lang="en-GB" sz="1400" dirty="0"/>
              <a:t>fortunate to have such a great pool of talent right here in Hinton.</a:t>
            </a:r>
          </a:p>
          <a:p>
            <a:r>
              <a:rPr lang="en-GB" sz="1400" dirty="0"/>
              <a:t>Here is a little reminder of what is to come in Autumn:</a:t>
            </a:r>
          </a:p>
          <a:p>
            <a:r>
              <a:rPr lang="en-GB" sz="1400" dirty="0"/>
              <a:t>Sunday 4 </a:t>
            </a:r>
            <a:r>
              <a:rPr lang="en-GB" sz="1400" dirty="0" err="1"/>
              <a:t>th</a:t>
            </a:r>
            <a:r>
              <a:rPr lang="en-GB" sz="1400" dirty="0"/>
              <a:t> October Mark &amp; Jane’ s Quiz evening starting at 7pm.</a:t>
            </a:r>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US" sz="1400" dirty="0"/>
          </a:p>
          <a:p>
            <a:endParaRPr lang="en-US" sz="1400" dirty="0"/>
          </a:p>
          <a:p>
            <a:endParaRPr lang="en-US" sz="1400" dirty="0"/>
          </a:p>
          <a:p>
            <a:endParaRPr lang="en-US" sz="1400" dirty="0"/>
          </a:p>
          <a:p>
            <a:endParaRPr lang="en-US" sz="1400" dirty="0"/>
          </a:p>
          <a:p>
            <a:r>
              <a:rPr lang="en-US" sz="1400" dirty="0"/>
              <a:t>Sunday 25 </a:t>
            </a:r>
            <a:r>
              <a:rPr lang="en-US" sz="1400" dirty="0" err="1"/>
              <a:t>th</a:t>
            </a:r>
            <a:r>
              <a:rPr lang="en-US" sz="1400" dirty="0"/>
              <a:t> of October our Halloween party starting at 6:30pm ( as we know some</a:t>
            </a:r>
          </a:p>
          <a:p>
            <a:r>
              <a:rPr lang="en-US" sz="1400" dirty="0"/>
              <a:t>may need to get up on Monday morning). Thank you to Seve Wills for lending his DJ</a:t>
            </a:r>
          </a:p>
          <a:p>
            <a:r>
              <a:rPr lang="en-US" sz="1400" dirty="0"/>
              <a:t>skills. As usual there will be a prize for best costume and best pumpkin carving (kids</a:t>
            </a:r>
          </a:p>
          <a:p>
            <a:r>
              <a:rPr lang="en-US" sz="1400" dirty="0"/>
              <a:t>&amp;amp; adults)</a:t>
            </a:r>
            <a:endParaRPr lang="en-GB" sz="1400" dirty="0"/>
          </a:p>
          <a:p>
            <a:endParaRPr lang="en-GB" sz="1400" dirty="0"/>
          </a:p>
          <a:p>
            <a:endParaRPr lang="en-GB" sz="1400" dirty="0"/>
          </a:p>
          <a:p>
            <a:r>
              <a:rPr lang="en-GB" sz="1400" dirty="0"/>
              <a:t>Sunday 1 st November Mark &amp; Jane’s Quiz Night starting at 7pm.</a:t>
            </a:r>
          </a:p>
          <a:p>
            <a:r>
              <a:rPr lang="en-GB" sz="1400" dirty="0"/>
              <a:t>Sunday 8 </a:t>
            </a:r>
            <a:r>
              <a:rPr lang="en-GB" sz="1400" dirty="0" err="1"/>
              <a:t>th</a:t>
            </a:r>
            <a:r>
              <a:rPr lang="en-GB" sz="1400" dirty="0"/>
              <a:t> November Live performance from The Belle St Duo time to be confirmed</a:t>
            </a:r>
          </a:p>
          <a:p>
            <a:r>
              <a:rPr lang="en-GB" sz="1400" dirty="0"/>
              <a:t>next month.</a:t>
            </a:r>
          </a:p>
          <a:p>
            <a:r>
              <a:rPr lang="en-GB" sz="1400" dirty="0"/>
              <a:t>This month we say goodbye to our university students in the village and at the pub –</a:t>
            </a:r>
          </a:p>
          <a:p>
            <a:r>
              <a:rPr lang="en-GB" sz="1400" dirty="0"/>
              <a:t>we wish them all the best of luck and look forward to seeing them all for Christmas.</a:t>
            </a:r>
          </a:p>
        </p:txBody>
      </p:sp>
      <p:pic>
        <p:nvPicPr>
          <p:cNvPr id="18" name="Picture 17" descr="White Horse Logo_edited.jpg">
            <a:extLst>
              <a:ext uri="{FF2B5EF4-FFF2-40B4-BE49-F238E27FC236}">
                <a16:creationId xmlns:a16="http://schemas.microsoft.com/office/drawing/2014/main" id="{1B6682C1-F9C0-22C3-AB1F-943B3DFEF5BE}"/>
              </a:ext>
            </a:extLst>
          </p:cNvPr>
          <p:cNvPicPr>
            <a:picLocks noChangeAspect="1"/>
          </p:cNvPicPr>
          <p:nvPr/>
        </p:nvPicPr>
        <p:blipFill>
          <a:blip r:embed="rId4"/>
          <a:stretch>
            <a:fillRect/>
          </a:stretch>
        </p:blipFill>
        <p:spPr>
          <a:xfrm>
            <a:off x="272390" y="390692"/>
            <a:ext cx="1231900" cy="1372452"/>
          </a:xfrm>
          <a:prstGeom prst="rect">
            <a:avLst/>
          </a:prstGeom>
        </p:spPr>
      </p:pic>
      <p:pic>
        <p:nvPicPr>
          <p:cNvPr id="20" name="Picture 19">
            <a:extLst>
              <a:ext uri="{FF2B5EF4-FFF2-40B4-BE49-F238E27FC236}">
                <a16:creationId xmlns:a16="http://schemas.microsoft.com/office/drawing/2014/main" id="{360F311F-380D-BBAB-2C45-6DE509012282}"/>
              </a:ext>
            </a:extLst>
          </p:cNvPr>
          <p:cNvPicPr>
            <a:picLocks noChangeAspect="1"/>
          </p:cNvPicPr>
          <p:nvPr/>
        </p:nvPicPr>
        <p:blipFill>
          <a:blip r:embed="rId5"/>
          <a:stretch>
            <a:fillRect/>
          </a:stretch>
        </p:blipFill>
        <p:spPr>
          <a:xfrm>
            <a:off x="272390" y="4113473"/>
            <a:ext cx="5992943" cy="2185727"/>
          </a:xfrm>
          <a:prstGeom prst="rect">
            <a:avLst/>
          </a:prstGeom>
        </p:spPr>
      </p:pic>
    </p:spTree>
    <p:extLst>
      <p:ext uri="{BB962C8B-B14F-4D97-AF65-F5344CB8AC3E}">
        <p14:creationId xmlns:p14="http://schemas.microsoft.com/office/powerpoint/2010/main" val="3260255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hite Horse Logo_edited.jpg">
            <a:extLst>
              <a:ext uri="{FF2B5EF4-FFF2-40B4-BE49-F238E27FC236}">
                <a16:creationId xmlns:a16="http://schemas.microsoft.com/office/drawing/2014/main" id="{6BF90CCB-0C24-0BC2-45CD-609D53B156D9}"/>
              </a:ext>
            </a:extLst>
          </p:cNvPr>
          <p:cNvPicPr>
            <a:picLocks noChangeAspect="1"/>
          </p:cNvPicPr>
          <p:nvPr/>
        </p:nvPicPr>
        <p:blipFill>
          <a:blip r:embed="rId2"/>
          <a:stretch>
            <a:fillRect/>
          </a:stretch>
        </p:blipFill>
        <p:spPr>
          <a:xfrm>
            <a:off x="272390" y="390692"/>
            <a:ext cx="1231900" cy="1372452"/>
          </a:xfrm>
          <a:prstGeom prst="rect">
            <a:avLst/>
          </a:prstGeom>
        </p:spPr>
      </p:pic>
      <p:sp>
        <p:nvSpPr>
          <p:cNvPr id="5" name="TextBox 4">
            <a:extLst>
              <a:ext uri="{FF2B5EF4-FFF2-40B4-BE49-F238E27FC236}">
                <a16:creationId xmlns:a16="http://schemas.microsoft.com/office/drawing/2014/main" id="{F6B1BEF0-50D6-8FA3-E8E4-797018316696}"/>
              </a:ext>
            </a:extLst>
          </p:cNvPr>
          <p:cNvSpPr txBox="1"/>
          <p:nvPr/>
        </p:nvSpPr>
        <p:spPr>
          <a:xfrm>
            <a:off x="1716505" y="-8662103"/>
            <a:ext cx="3433010" cy="646331"/>
          </a:xfrm>
          <a:prstGeom prst="rect">
            <a:avLst/>
          </a:prstGeom>
          <a:noFill/>
        </p:spPr>
        <p:txBody>
          <a:bodyPr wrap="square">
            <a:spAutoFit/>
          </a:bodyPr>
          <a:lstStyle/>
          <a:p>
            <a:endParaRPr lang="en-GB" sz="1200" dirty="0"/>
          </a:p>
          <a:p>
            <a:endParaRPr lang="en-GB" sz="1200" dirty="0"/>
          </a:p>
          <a:p>
            <a:endParaRPr lang="en-GB" sz="1200" dirty="0"/>
          </a:p>
        </p:txBody>
      </p:sp>
      <p:sp>
        <p:nvSpPr>
          <p:cNvPr id="10" name="TextBox 9">
            <a:extLst>
              <a:ext uri="{FF2B5EF4-FFF2-40B4-BE49-F238E27FC236}">
                <a16:creationId xmlns:a16="http://schemas.microsoft.com/office/drawing/2014/main" id="{B248D68B-729F-DA26-1078-342112EAA7E3}"/>
              </a:ext>
            </a:extLst>
          </p:cNvPr>
          <p:cNvSpPr txBox="1"/>
          <p:nvPr/>
        </p:nvSpPr>
        <p:spPr>
          <a:xfrm rot="10800000" flipV="1">
            <a:off x="272390" y="-2512591"/>
            <a:ext cx="6176535" cy="11910953"/>
          </a:xfrm>
          <a:prstGeom prst="rect">
            <a:avLst/>
          </a:prstGeom>
          <a:noFill/>
        </p:spPr>
        <p:txBody>
          <a:bodyPr wrap="square" rtlCol="0">
            <a:spAutoFit/>
          </a:bodyPr>
          <a:lstStyle/>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000" dirty="0"/>
          </a:p>
          <a:p>
            <a:endParaRPr lang="en-US" sz="1000" dirty="0"/>
          </a:p>
          <a:p>
            <a:endParaRPr lang="en-US" sz="1000" dirty="0"/>
          </a:p>
          <a:p>
            <a:endParaRPr lang="en-US" sz="1000" dirty="0"/>
          </a:p>
          <a:p>
            <a:endParaRPr lang="en-US" sz="1000" dirty="0"/>
          </a:p>
          <a:p>
            <a:endParaRPr lang="en-US" sz="1000" dirty="0"/>
          </a:p>
          <a:p>
            <a:r>
              <a:rPr lang="en-US" sz="1000" dirty="0"/>
              <a:t>Christmas Eve Thursday 24 </a:t>
            </a:r>
            <a:r>
              <a:rPr lang="en-US" sz="1000" dirty="0" err="1"/>
              <a:t>th</a:t>
            </a:r>
            <a:r>
              <a:rPr lang="en-US" sz="1000" dirty="0"/>
              <a:t> December Lunch &amp; dinner open all day for drinks.</a:t>
            </a:r>
          </a:p>
          <a:p>
            <a:r>
              <a:rPr lang="en-US" sz="1000" dirty="0"/>
              <a:t>Limited tables left please call 01258915001 to book</a:t>
            </a:r>
          </a:p>
          <a:p>
            <a:r>
              <a:rPr lang="en-US" sz="1000" dirty="0"/>
              <a:t>Christmas Day drinks 12pm -2pm. We would love to see you all</a:t>
            </a:r>
          </a:p>
          <a:p>
            <a:r>
              <a:rPr lang="en-US" sz="1000" dirty="0"/>
              <a:t>Boxing Day closed</a:t>
            </a:r>
          </a:p>
          <a:p>
            <a:r>
              <a:rPr lang="en-US" sz="1000" dirty="0"/>
              <a:t>Sunday 27 </a:t>
            </a:r>
            <a:r>
              <a:rPr lang="en-US" sz="1000" dirty="0" err="1"/>
              <a:t>th</a:t>
            </a:r>
            <a:r>
              <a:rPr lang="en-US" sz="1000" dirty="0"/>
              <a:t> December open until 5pm. We are serving an a-la- carte menu but not</a:t>
            </a:r>
          </a:p>
          <a:p>
            <a:r>
              <a:rPr lang="en-US" sz="1000" dirty="0"/>
              <a:t>roast dinners.</a:t>
            </a:r>
          </a:p>
          <a:p>
            <a:r>
              <a:rPr lang="en-US" sz="1000" dirty="0"/>
              <a:t>Monday 28 </a:t>
            </a:r>
            <a:r>
              <a:rPr lang="en-US" sz="1000" dirty="0" err="1"/>
              <a:t>th</a:t>
            </a:r>
            <a:r>
              <a:rPr lang="en-US" sz="1000" dirty="0"/>
              <a:t> December, Tuesday 29 </a:t>
            </a:r>
            <a:r>
              <a:rPr lang="en-US" sz="1000" dirty="0" err="1"/>
              <a:t>th</a:t>
            </a:r>
            <a:r>
              <a:rPr lang="en-US" sz="1000" dirty="0"/>
              <a:t> December &amp; Wednesday 30 </a:t>
            </a:r>
            <a:r>
              <a:rPr lang="en-US" sz="1000" dirty="0" err="1"/>
              <a:t>th</a:t>
            </a:r>
            <a:r>
              <a:rPr lang="en-US" sz="1000" dirty="0"/>
              <a:t> December open</a:t>
            </a:r>
          </a:p>
          <a:p>
            <a:r>
              <a:rPr lang="en-US" sz="1000" dirty="0"/>
              <a:t>for lunch and Dinner.</a:t>
            </a:r>
          </a:p>
          <a:p>
            <a:r>
              <a:rPr lang="en-US" sz="1000" dirty="0"/>
              <a:t>Thursday 31 st of December open for lunch &amp; dinner. Please call to book your tables</a:t>
            </a:r>
          </a:p>
          <a:p>
            <a:r>
              <a:rPr lang="en-US" sz="1000" dirty="0"/>
              <a:t>for New Year’s Eve.</a:t>
            </a:r>
          </a:p>
          <a:p>
            <a:r>
              <a:rPr lang="en-US" sz="1000" dirty="0"/>
              <a:t>Friday 1 st January until Tuesday 5 </a:t>
            </a:r>
            <a:r>
              <a:rPr lang="en-US" sz="1000" dirty="0" err="1"/>
              <a:t>th</a:t>
            </a:r>
            <a:r>
              <a:rPr lang="en-US" sz="1000" dirty="0"/>
              <a:t> January Closed</a:t>
            </a:r>
          </a:p>
          <a:p>
            <a:r>
              <a:rPr lang="en-US" sz="1000" dirty="0"/>
              <a:t>Wednesday 6 </a:t>
            </a:r>
            <a:r>
              <a:rPr lang="en-US" sz="1000" dirty="0" err="1"/>
              <a:t>th</a:t>
            </a:r>
            <a:r>
              <a:rPr lang="en-US" sz="1000" dirty="0"/>
              <a:t> January Open as usual</a:t>
            </a:r>
          </a:p>
          <a:p>
            <a:pPr algn="ctr"/>
            <a:r>
              <a:rPr lang="en-US" sz="1400" dirty="0">
                <a:solidFill>
                  <a:schemeClr val="accent6">
                    <a:lumMod val="50000"/>
                  </a:schemeClr>
                </a:solidFill>
              </a:rPr>
              <a:t>Christmas Party Menu</a:t>
            </a:r>
          </a:p>
          <a:p>
            <a:endParaRPr lang="en-US" sz="1200" dirty="0"/>
          </a:p>
          <a:p>
            <a:r>
              <a:rPr lang="en-US" sz="1200" dirty="0"/>
              <a:t>Pheasant, chestnut &amp;  cranberry terrine, toast</a:t>
            </a:r>
          </a:p>
          <a:p>
            <a:endParaRPr lang="en-US" sz="1200" dirty="0"/>
          </a:p>
          <a:p>
            <a:r>
              <a:rPr lang="en-US" sz="1200" dirty="0"/>
              <a:t>Houghton springs trout Gravlax, fennel, watercress, mustard dressing</a:t>
            </a:r>
          </a:p>
          <a:p>
            <a:r>
              <a:rPr lang="en-US" sz="1200" dirty="0"/>
              <a:t>Heritage beetroot, English goat’s curd &amp; walnut salad</a:t>
            </a:r>
          </a:p>
          <a:p>
            <a:endParaRPr lang="en-US" sz="1200" dirty="0"/>
          </a:p>
          <a:p>
            <a:r>
              <a:rPr lang="en-US" sz="1200" dirty="0"/>
              <a:t>Celeriac soup, chestnuts, bacon</a:t>
            </a:r>
          </a:p>
          <a:p>
            <a:r>
              <a:rPr lang="en-US" sz="1200" dirty="0"/>
              <a:t>smoked haddock beignets, aioli</a:t>
            </a:r>
          </a:p>
          <a:p>
            <a:endParaRPr lang="en-US" sz="1200" dirty="0"/>
          </a:p>
          <a:p>
            <a:r>
              <a:rPr lang="en-GB" sz="1200" dirty="0"/>
              <a:t>Hinton st Mary venison ragu, gnocchi, parmesan</a:t>
            </a:r>
          </a:p>
          <a:p>
            <a:r>
              <a:rPr lang="en-GB" sz="1200" dirty="0"/>
              <a:t>Traditional Roast Turkey, all the trimmings (minimum 6 people)</a:t>
            </a:r>
          </a:p>
          <a:p>
            <a:r>
              <a:rPr lang="en-GB" sz="1200" dirty="0"/>
              <a:t>Slow roast belly of pork, carrots, mash potato, winter cabbage, red wine jus</a:t>
            </a:r>
          </a:p>
          <a:p>
            <a:r>
              <a:rPr lang="en-GB" sz="1200" dirty="0"/>
              <a:t>Fillet of Cornish fish, crushed potatoes, seasonal greens, warm tartare sauce</a:t>
            </a:r>
          </a:p>
          <a:p>
            <a:endParaRPr lang="en-GB" sz="1200" dirty="0"/>
          </a:p>
          <a:p>
            <a:r>
              <a:rPr lang="en-GB" sz="1200" dirty="0"/>
              <a:t>Roasted butternut squash risotto, Pecorino</a:t>
            </a:r>
          </a:p>
          <a:p>
            <a:r>
              <a:rPr lang="en-GB" sz="1200" dirty="0"/>
              <a:t>Dorset blue Vinney, crackers, tawny port</a:t>
            </a:r>
          </a:p>
          <a:p>
            <a:r>
              <a:rPr lang="en-GB" sz="1200" dirty="0"/>
              <a:t>Chocolate </a:t>
            </a:r>
            <a:r>
              <a:rPr lang="en-GB" sz="1200" dirty="0" err="1"/>
              <a:t>cremeaux</a:t>
            </a:r>
            <a:r>
              <a:rPr lang="en-GB" sz="1200" dirty="0"/>
              <a:t>, oranges, honeycomb</a:t>
            </a:r>
          </a:p>
          <a:p>
            <a:r>
              <a:rPr lang="en-GB" sz="1200" dirty="0"/>
              <a:t>Sticky Toffee Pudding, toffee sauce, vanilla ice cream</a:t>
            </a:r>
          </a:p>
          <a:p>
            <a:r>
              <a:rPr lang="en-GB" sz="1200" dirty="0"/>
              <a:t>Christmas affogato, espresso, Pedro Ximenez sherry</a:t>
            </a:r>
          </a:p>
          <a:p>
            <a:r>
              <a:rPr lang="en-GB" sz="1200" dirty="0"/>
              <a:t>honey pannacotta, mulled wine, poached pear, spiced shortbread</a:t>
            </a:r>
          </a:p>
          <a:p>
            <a:r>
              <a:rPr lang="en-US" sz="1200" dirty="0"/>
              <a:t>2 courses - £32.5 3 courses - £39.5</a:t>
            </a:r>
          </a:p>
          <a:p>
            <a:endParaRPr lang="en-US" sz="1200" dirty="0"/>
          </a:p>
          <a:p>
            <a:r>
              <a:rPr lang="en-US" sz="1200" dirty="0"/>
              <a:t>menu available for pre-order 1 week before party</a:t>
            </a:r>
          </a:p>
          <a:p>
            <a:endParaRPr lang="en-US" sz="1200" dirty="0"/>
          </a:p>
          <a:p>
            <a:r>
              <a:rPr lang="en-US" sz="1200" dirty="0"/>
              <a:t>from Wednesday 2nd December - Tuesday 22nd December (not available on</a:t>
            </a:r>
          </a:p>
          <a:p>
            <a:endParaRPr lang="en-US" sz="1200" dirty="0"/>
          </a:p>
          <a:p>
            <a:r>
              <a:rPr lang="en-US" sz="1200" dirty="0"/>
              <a:t>Sundays)</a:t>
            </a:r>
          </a:p>
          <a:p>
            <a:endParaRPr lang="en-US" sz="1200" dirty="0"/>
          </a:p>
          <a:p>
            <a:r>
              <a:rPr lang="en-US" sz="1200" dirty="0"/>
              <a:t>please advise us of any dietary requirements</a:t>
            </a:r>
            <a:endParaRPr lang="en-GB" sz="1200" dirty="0"/>
          </a:p>
        </p:txBody>
      </p:sp>
      <p:pic>
        <p:nvPicPr>
          <p:cNvPr id="12" name="Picture 11">
            <a:extLst>
              <a:ext uri="{FF2B5EF4-FFF2-40B4-BE49-F238E27FC236}">
                <a16:creationId xmlns:a16="http://schemas.microsoft.com/office/drawing/2014/main" id="{729F9675-39FB-AC86-B6ED-871184180E5B}"/>
              </a:ext>
            </a:extLst>
          </p:cNvPr>
          <p:cNvPicPr>
            <a:picLocks noChangeAspect="1"/>
          </p:cNvPicPr>
          <p:nvPr/>
        </p:nvPicPr>
        <p:blipFill>
          <a:blip r:embed="rId3"/>
          <a:stretch>
            <a:fillRect/>
          </a:stretch>
        </p:blipFill>
        <p:spPr>
          <a:xfrm flipH="1">
            <a:off x="4191751" y="3442885"/>
            <a:ext cx="1310691" cy="784309"/>
          </a:xfrm>
          <a:prstGeom prst="rect">
            <a:avLst/>
          </a:prstGeom>
        </p:spPr>
      </p:pic>
    </p:spTree>
    <p:extLst>
      <p:ext uri="{BB962C8B-B14F-4D97-AF65-F5344CB8AC3E}">
        <p14:creationId xmlns:p14="http://schemas.microsoft.com/office/powerpoint/2010/main" val="971425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16718E9-D6B8-1617-99EC-6BAF455805E8}"/>
              </a:ext>
            </a:extLst>
          </p:cNvPr>
          <p:cNvSpPr txBox="1"/>
          <p:nvPr/>
        </p:nvSpPr>
        <p:spPr>
          <a:xfrm>
            <a:off x="471488" y="527405"/>
            <a:ext cx="5915025" cy="1914702"/>
          </a:xfrm>
          <a:prstGeom prst="rect">
            <a:avLst/>
          </a:prstGeom>
        </p:spPr>
        <p:txBody>
          <a:bodyPr vert="horz" lIns="91440" tIns="45720" rIns="91440" bIns="45720" rtlCol="0" anchor="ctr">
            <a:normAutofit/>
          </a:bodyPr>
          <a:lstStyle/>
          <a:p>
            <a:pPr defTabSz="685800">
              <a:lnSpc>
                <a:spcPct val="90000"/>
              </a:lnSpc>
              <a:spcBef>
                <a:spcPct val="0"/>
              </a:spcBef>
              <a:spcAft>
                <a:spcPts val="600"/>
              </a:spcAft>
            </a:pPr>
            <a:endParaRPr lang="en-US" sz="800" kern="1200" dirty="0">
              <a:latin typeface="+mj-lt"/>
              <a:ea typeface="+mj-ea"/>
              <a:cs typeface="+mj-cs"/>
            </a:endParaRPr>
          </a:p>
        </p:txBody>
      </p:sp>
      <p:sp>
        <p:nvSpPr>
          <p:cNvPr id="11" name="TextBox 10">
            <a:extLst>
              <a:ext uri="{FF2B5EF4-FFF2-40B4-BE49-F238E27FC236}">
                <a16:creationId xmlns:a16="http://schemas.microsoft.com/office/drawing/2014/main" id="{185F5CB3-5FF2-C13A-367F-A7919D2CF99E}"/>
              </a:ext>
            </a:extLst>
          </p:cNvPr>
          <p:cNvSpPr txBox="1"/>
          <p:nvPr/>
        </p:nvSpPr>
        <p:spPr>
          <a:xfrm>
            <a:off x="3471863" y="2637014"/>
            <a:ext cx="2914650" cy="6285266"/>
          </a:xfrm>
          <a:prstGeom prst="rect">
            <a:avLst/>
          </a:prstGeom>
        </p:spPr>
        <p:txBody>
          <a:bodyPr vert="horz" lIns="91440" tIns="45720" rIns="91440" bIns="45720" rtlCol="0">
            <a:normAutofit/>
          </a:bodyPr>
          <a:lstStyle/>
          <a:p>
            <a:pPr marL="171450" indent="-171450" defTabSz="685800">
              <a:lnSpc>
                <a:spcPct val="90000"/>
              </a:lnSpc>
              <a:spcBef>
                <a:spcPts val="750"/>
              </a:spcBef>
              <a:buFont typeface="Arial" panose="020B0604020202020204" pitchFamily="34" charset="0"/>
              <a:buChar char="•"/>
            </a:pPr>
            <a:endParaRPr lang="en-US" sz="800" dirty="0"/>
          </a:p>
        </p:txBody>
      </p:sp>
      <p:pic>
        <p:nvPicPr>
          <p:cNvPr id="17" name="Picture 16">
            <a:extLst>
              <a:ext uri="{FF2B5EF4-FFF2-40B4-BE49-F238E27FC236}">
                <a16:creationId xmlns:a16="http://schemas.microsoft.com/office/drawing/2014/main" id="{837812E0-4B47-7762-A16E-80E9195F0D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2433" y="134454"/>
            <a:ext cx="3246755" cy="2389505"/>
          </a:xfrm>
          <a:prstGeom prst="rect">
            <a:avLst/>
          </a:prstGeom>
        </p:spPr>
      </p:pic>
      <p:sp>
        <p:nvSpPr>
          <p:cNvPr id="18" name="TextBox 17">
            <a:extLst>
              <a:ext uri="{FF2B5EF4-FFF2-40B4-BE49-F238E27FC236}">
                <a16:creationId xmlns:a16="http://schemas.microsoft.com/office/drawing/2014/main" id="{E1B43407-5400-027E-43D5-F21393212F07}"/>
              </a:ext>
            </a:extLst>
          </p:cNvPr>
          <p:cNvSpPr txBox="1"/>
          <p:nvPr/>
        </p:nvSpPr>
        <p:spPr>
          <a:xfrm>
            <a:off x="224589" y="1484755"/>
            <a:ext cx="6161923" cy="8956298"/>
          </a:xfrm>
          <a:prstGeom prst="rect">
            <a:avLst/>
          </a:prstGeom>
          <a:noFill/>
        </p:spPr>
        <p:txBody>
          <a:bodyPr wrap="square" rtlCol="0">
            <a:spAutoFit/>
          </a:bodyPr>
          <a:lstStyle/>
          <a:p>
            <a:r>
              <a:rPr lang="en-GB" dirty="0"/>
              <a:t> </a:t>
            </a:r>
          </a:p>
          <a:p>
            <a:pPr algn="ctr"/>
            <a:endParaRPr lang="en-GB" b="1" dirty="0"/>
          </a:p>
          <a:p>
            <a:pPr algn="ctr"/>
            <a:r>
              <a:rPr lang="en-GB" b="1" dirty="0"/>
              <a:t>Thank You</a:t>
            </a:r>
          </a:p>
          <a:p>
            <a:pPr algn="ctr"/>
            <a:endParaRPr lang="en-GB" dirty="0"/>
          </a:p>
          <a:p>
            <a:r>
              <a:rPr lang="en-GB" sz="1200" dirty="0"/>
              <a:t>I had a dream 15 years ago of one day having my own beauty studio. After moving to Dorset, I left that dream behind in London where I used to work as a mobile therapist alongside my job with NatWest, so that I could start a life in Dorset and have a family. </a:t>
            </a:r>
          </a:p>
          <a:p>
            <a:r>
              <a:rPr lang="en-GB" sz="1200" dirty="0"/>
              <a:t>Life threw my family a curveball with Andy’s brain tumour diagnosis. During his illness I knew I needed a career that would work around the children, so I spent my rest bite days retraining in the beauty industry. I spoke to Alice about my plans and she supported me with helping my dream become a reality and I now have a beauty studio in the heart of Hinton St Mary. Without Alice Fox-Pitt and Michelle Maidment I am not sure my dream would have taken off, their belief in me and continued support has helped make it a reality. </a:t>
            </a:r>
          </a:p>
          <a:p>
            <a:endParaRPr lang="en-GB" sz="1200" dirty="0"/>
          </a:p>
          <a:p>
            <a:r>
              <a:rPr lang="en-GB" sz="1200" dirty="0"/>
              <a:t>I also want to say a massive thank you to the villagers that have supported me by booking in with either me or Toni or telling people about us. I am grateful that you have trusted and supported us.</a:t>
            </a:r>
          </a:p>
          <a:p>
            <a:r>
              <a:rPr lang="en-GB" sz="1200" dirty="0"/>
              <a:t>We really want to be an asset to the village so if there is a treatment or service that we don’t offer but you would like please let us know as we are constantly training and bringing in new services and we are open to suggestions. If you are someone in the village who would like a treatment but are unable to get to us let us know as some services, we can bring to your home. </a:t>
            </a:r>
          </a:p>
          <a:p>
            <a:endParaRPr lang="en-GB" sz="1200" dirty="0"/>
          </a:p>
          <a:p>
            <a:r>
              <a:rPr lang="en-GB" sz="1200" dirty="0"/>
              <a:t>Toni and I are both fully insured members of The Guild of Beauty Therapists, we offer Facials, Massage, Indian head massage, Spa Treatments, Brow and Lash services and Waxing. </a:t>
            </a:r>
          </a:p>
          <a:p>
            <a:r>
              <a:rPr lang="en-GB" sz="1200" dirty="0"/>
              <a:t>We open by appointment </a:t>
            </a:r>
          </a:p>
          <a:p>
            <a:r>
              <a:rPr lang="en-GB" sz="1200" dirty="0"/>
              <a:t>Monday – Friday 10:00am – 7:00pm and Saturdays 9:00am – 12:30pm</a:t>
            </a:r>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p:txBody>
      </p:sp>
      <p:pic>
        <p:nvPicPr>
          <p:cNvPr id="19" name="Picture 18">
            <a:extLst>
              <a:ext uri="{FF2B5EF4-FFF2-40B4-BE49-F238E27FC236}">
                <a16:creationId xmlns:a16="http://schemas.microsoft.com/office/drawing/2014/main" id="{4603AB65-C7D3-C6C0-A48F-743E355458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9188" y="7594520"/>
            <a:ext cx="1440815" cy="1440815"/>
          </a:xfrm>
          <a:prstGeom prst="rect">
            <a:avLst/>
          </a:prstGeom>
        </p:spPr>
      </p:pic>
      <p:sp>
        <p:nvSpPr>
          <p:cNvPr id="20" name="Rectangle 2">
            <a:extLst>
              <a:ext uri="{FF2B5EF4-FFF2-40B4-BE49-F238E27FC236}">
                <a16:creationId xmlns:a16="http://schemas.microsoft.com/office/drawing/2014/main" id="{B056A90F-625F-CD8A-A4DA-178222956753}"/>
              </a:ext>
            </a:extLst>
          </p:cNvPr>
          <p:cNvSpPr>
            <a:spLocks noChangeArrowheads="1"/>
          </p:cNvSpPr>
          <p:nvPr/>
        </p:nvSpPr>
        <p:spPr bwMode="auto">
          <a:xfrm>
            <a:off x="641684" y="7165626"/>
            <a:ext cx="30480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From the bottom of my heart Thank you </a:t>
            </a:r>
            <a:endParaRPr kumimoji="0" lang="en-GB"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Gemma Hampton MGBT</a:t>
            </a:r>
            <a:endParaRPr kumimoji="0" lang="en-GB"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3" name="Rectangle 5">
            <a:extLst>
              <a:ext uri="{FF2B5EF4-FFF2-40B4-BE49-F238E27FC236}">
                <a16:creationId xmlns:a16="http://schemas.microsoft.com/office/drawing/2014/main" id="{A6620FA6-5B5C-621E-F7E7-FAD4EB4E70F8}"/>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52" name="Picture 2">
            <a:extLst>
              <a:ext uri="{FF2B5EF4-FFF2-40B4-BE49-F238E27FC236}">
                <a16:creationId xmlns:a16="http://schemas.microsoft.com/office/drawing/2014/main" id="{88BB7E90-9FF5-6C8E-D596-23AD3EDF51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655" y="8922280"/>
            <a:ext cx="1108075" cy="287338"/>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6">
            <a:extLst>
              <a:ext uri="{FF2B5EF4-FFF2-40B4-BE49-F238E27FC236}">
                <a16:creationId xmlns:a16="http://schemas.microsoft.com/office/drawing/2014/main" id="{8685C19F-89E9-0AC7-36C3-F978353B330B}"/>
              </a:ext>
            </a:extLst>
          </p:cNvPr>
          <p:cNvSpPr>
            <a:spLocks noChangeArrowheads="1"/>
          </p:cNvSpPr>
          <p:nvPr/>
        </p:nvSpPr>
        <p:spPr bwMode="auto">
          <a:xfrm>
            <a:off x="1" y="7978170"/>
            <a:ext cx="616192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07752761731</a:t>
            </a:r>
            <a:endParaRPr kumimoji="0" lang="en-GB"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rPr>
              <a:t>Gemmahamptonbeauty@outlook.com</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35723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E0FB80D-2F88-351E-EC9C-55B00A8083BE}"/>
              </a:ext>
            </a:extLst>
          </p:cNvPr>
          <p:cNvSpPr txBox="1"/>
          <p:nvPr/>
        </p:nvSpPr>
        <p:spPr>
          <a:xfrm rot="10800000" flipV="1">
            <a:off x="1716505" y="513347"/>
            <a:ext cx="3272590" cy="369332"/>
          </a:xfrm>
          <a:prstGeom prst="rect">
            <a:avLst/>
          </a:prstGeom>
          <a:noFill/>
        </p:spPr>
        <p:txBody>
          <a:bodyPr wrap="square">
            <a:spAutoFit/>
          </a:bodyPr>
          <a:lstStyle/>
          <a:p>
            <a:r>
              <a:rPr lang="en-GB" dirty="0"/>
              <a:t>Millennium Garden Volunteers</a:t>
            </a:r>
          </a:p>
        </p:txBody>
      </p:sp>
      <p:sp>
        <p:nvSpPr>
          <p:cNvPr id="11" name="TextBox 10">
            <a:extLst>
              <a:ext uri="{FF2B5EF4-FFF2-40B4-BE49-F238E27FC236}">
                <a16:creationId xmlns:a16="http://schemas.microsoft.com/office/drawing/2014/main" id="{CF2143F5-A097-D897-CE8A-DE63C8B9AF2E}"/>
              </a:ext>
            </a:extLst>
          </p:cNvPr>
          <p:cNvSpPr txBox="1"/>
          <p:nvPr/>
        </p:nvSpPr>
        <p:spPr>
          <a:xfrm>
            <a:off x="389468" y="882680"/>
            <a:ext cx="6468532" cy="9325630"/>
          </a:xfrm>
          <a:prstGeom prst="rect">
            <a:avLst/>
          </a:prstGeom>
          <a:noFill/>
        </p:spPr>
        <p:txBody>
          <a:bodyPr wrap="square">
            <a:spAutoFit/>
          </a:bodyPr>
          <a:lstStyle/>
          <a:p>
            <a:endParaRPr lang="en-GB" sz="1200" dirty="0"/>
          </a:p>
          <a:p>
            <a:endParaRPr lang="en-GB" sz="1200" dirty="0"/>
          </a:p>
          <a:p>
            <a:r>
              <a:rPr lang="en-GB" sz="1200" dirty="0"/>
              <a:t>After a summer with very little to report, apart from a lot of</a:t>
            </a:r>
          </a:p>
          <a:p>
            <a:r>
              <a:rPr lang="en-GB" sz="1200" dirty="0"/>
              <a:t>hard work keeping the planting alive and everything in order,</a:t>
            </a:r>
          </a:p>
          <a:p>
            <a:r>
              <a:rPr lang="en-GB" sz="1200" dirty="0"/>
              <a:t>we suddenly find ourselves with a garden which has sprung</a:t>
            </a:r>
          </a:p>
          <a:p>
            <a:r>
              <a:rPr lang="en-GB" sz="1200" dirty="0"/>
              <a:t>back to life. The wildflower areas have attracted insects</a:t>
            </a:r>
          </a:p>
          <a:p>
            <a:r>
              <a:rPr lang="en-GB" sz="1200" dirty="0"/>
              <a:t>throughout the dry months and as well as our usual visiting</a:t>
            </a:r>
          </a:p>
          <a:p>
            <a:r>
              <a:rPr lang="en-GB" sz="1200" dirty="0"/>
              <a:t>bees, butterflies and dragonflies, we have had our share of</a:t>
            </a:r>
          </a:p>
          <a:p>
            <a:r>
              <a:rPr lang="en-GB" sz="1200" dirty="0"/>
              <a:t>our less common butterflies such as wall brown and clouded</a:t>
            </a:r>
          </a:p>
          <a:p>
            <a:r>
              <a:rPr lang="en-GB" sz="1200" dirty="0"/>
              <a:t>yellow as well as hummingbird hawk moth and Jersey tiger</a:t>
            </a:r>
          </a:p>
          <a:p>
            <a:r>
              <a:rPr lang="en-GB" sz="1200" dirty="0"/>
              <a:t>moth. We have also found toads in residence and there</a:t>
            </a:r>
          </a:p>
          <a:p>
            <a:r>
              <a:rPr lang="en-GB" sz="1200" dirty="0"/>
              <a:t>have been occasional sparrowhawk appearances.</a:t>
            </a:r>
          </a:p>
          <a:p>
            <a:endParaRPr lang="en-GB" sz="1200" dirty="0"/>
          </a:p>
          <a:p>
            <a:r>
              <a:rPr lang="en-US" sz="1200" dirty="0"/>
              <a:t>Now, with a little rain we are also seeing some </a:t>
            </a:r>
            <a:r>
              <a:rPr lang="en-US" sz="1200" dirty="0" err="1"/>
              <a:t>colour</a:t>
            </a:r>
            <a:r>
              <a:rPr lang="en-US" sz="1200" dirty="0"/>
              <a:t> returning as autumn plants are showing through. We have a good show of sedum, tiny cyclamen and asters while</a:t>
            </a:r>
          </a:p>
          <a:p>
            <a:r>
              <a:rPr lang="en-US" sz="1200" dirty="0"/>
              <a:t>some of the summer flowers are still showing up.</a:t>
            </a:r>
          </a:p>
          <a:p>
            <a:endParaRPr lang="en-US" sz="1200" dirty="0"/>
          </a:p>
          <a:p>
            <a:r>
              <a:rPr lang="en-US" sz="1200" dirty="0"/>
              <a:t>showing through. We have a good show of sedum, tiny cyclamen and asters while</a:t>
            </a:r>
          </a:p>
          <a:p>
            <a:r>
              <a:rPr lang="en-US" sz="1200" dirty="0"/>
              <a:t>some of the summer flowers are still showing up</a:t>
            </a:r>
          </a:p>
          <a:p>
            <a:r>
              <a:rPr lang="en-US" sz="1200" dirty="0"/>
              <a:t>While we still welcome visitors who come to enjoy the peace of the garden and kids,</a:t>
            </a:r>
          </a:p>
          <a:p>
            <a:r>
              <a:rPr lang="en-US" sz="1200" dirty="0"/>
              <a:t>enjoying a chance to explore and play, we have had our patience tested this summer</a:t>
            </a:r>
          </a:p>
          <a:p>
            <a:r>
              <a:rPr lang="en-US" sz="1200" dirty="0"/>
              <a:t>by less welcome visitors leaving glasses and rubbish behind them. We decided on a</a:t>
            </a:r>
          </a:p>
          <a:p>
            <a:r>
              <a:rPr lang="en-US" sz="1200" dirty="0"/>
              <a:t>very simple solution and moved the picnic table out of view from the road, which</a:t>
            </a:r>
          </a:p>
          <a:p>
            <a:r>
              <a:rPr lang="en-US" sz="1200" dirty="0"/>
              <a:t>appears to have worked. It is still in the garden and available for use, just not</a:t>
            </a:r>
          </a:p>
          <a:p>
            <a:r>
              <a:rPr lang="en-US" sz="1200" dirty="0"/>
              <a:t>confusing people into thinking we are an annex of the White Horse. We just ask that</a:t>
            </a:r>
          </a:p>
          <a:p>
            <a:r>
              <a:rPr lang="en-US" sz="1200" dirty="0"/>
              <a:t>those using the garden take responsibility for their children, dogs and rubbish.</a:t>
            </a:r>
          </a:p>
          <a:p>
            <a:endParaRPr lang="en-US" sz="1200" dirty="0"/>
          </a:p>
          <a:p>
            <a:r>
              <a:rPr lang="en-US" sz="1200" dirty="0"/>
              <a:t>Our orchard area has been affected by the weather and probably the heavy crop last</a:t>
            </a:r>
          </a:p>
          <a:p>
            <a:r>
              <a:rPr lang="en-US" sz="1200" dirty="0"/>
              <a:t>year. We managed a little light pruning which should help the health of the trees in</a:t>
            </a:r>
          </a:p>
          <a:p>
            <a:r>
              <a:rPr lang="en-US" sz="1200" dirty="0"/>
              <a:t>subsequent years. As a result, we don’t expect to have the same problems with</a:t>
            </a:r>
          </a:p>
          <a:p>
            <a:r>
              <a:rPr lang="en-US" sz="1200" dirty="0"/>
              <a:t>fallen apples this year, although the leaves will be a different matter!</a:t>
            </a:r>
          </a:p>
          <a:p>
            <a:r>
              <a:rPr lang="en-US" sz="1200" dirty="0"/>
              <a:t>We are always glad to have any help on offer. You will find us working in the garden</a:t>
            </a:r>
          </a:p>
          <a:p>
            <a:r>
              <a:rPr lang="en-US" sz="1200" dirty="0"/>
              <a:t>most Monday afternoons when weather permits. For more information contact</a:t>
            </a:r>
          </a:p>
          <a:p>
            <a:r>
              <a:rPr lang="en-US" sz="1200" dirty="0">
                <a:hlinkClick r:id="rId2"/>
              </a:rPr>
              <a:t>gmjames28@icloud.com</a:t>
            </a:r>
            <a:r>
              <a:rPr lang="en-US" sz="1200" dirty="0"/>
              <a:t>.</a:t>
            </a:r>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GB" sz="1200" dirty="0"/>
          </a:p>
        </p:txBody>
      </p:sp>
      <p:pic>
        <p:nvPicPr>
          <p:cNvPr id="12" name="Picture 11">
            <a:extLst>
              <a:ext uri="{FF2B5EF4-FFF2-40B4-BE49-F238E27FC236}">
                <a16:creationId xmlns:a16="http://schemas.microsoft.com/office/drawing/2014/main" id="{85F5F853-22A2-A329-547F-D0C45EF80D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6010" y="7366369"/>
            <a:ext cx="1522095" cy="2026285"/>
          </a:xfrm>
          <a:prstGeom prst="rect">
            <a:avLst/>
          </a:prstGeom>
        </p:spPr>
      </p:pic>
    </p:spTree>
    <p:extLst>
      <p:ext uri="{BB962C8B-B14F-4D97-AF65-F5344CB8AC3E}">
        <p14:creationId xmlns:p14="http://schemas.microsoft.com/office/powerpoint/2010/main" val="2900782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248C3B-0707-0069-D829-5A6E6A19B880}"/>
              </a:ext>
            </a:extLst>
          </p:cNvPr>
          <p:cNvSpPr txBox="1"/>
          <p:nvPr/>
        </p:nvSpPr>
        <p:spPr>
          <a:xfrm>
            <a:off x="530352" y="438912"/>
            <a:ext cx="2926080" cy="215444"/>
          </a:xfrm>
          <a:prstGeom prst="rect">
            <a:avLst/>
          </a:prstGeom>
          <a:noFill/>
        </p:spPr>
        <p:txBody>
          <a:bodyPr wrap="square" lIns="0" tIns="0" rIns="0" bIns="0">
            <a:spAutoFit/>
          </a:bodyPr>
          <a:lstStyle/>
          <a:p>
            <a:pPr algn="l"/>
            <a:r>
              <a:rPr lang="en-GB" sz="1400" b="1">
                <a:solidFill>
                  <a:srgbClr val="C00000"/>
                </a:solidFill>
                <a:latin typeface="Arial"/>
              </a:rPr>
              <a:t>RECIPE OF THE MONTH</a:t>
            </a:r>
            <a:endParaRPr lang="en-GB" sz="1600"/>
          </a:p>
        </p:txBody>
      </p:sp>
      <p:sp>
        <p:nvSpPr>
          <p:cNvPr id="4" name="Rectangle 3"/>
          <p:cNvSpPr/>
          <p:nvPr/>
        </p:nvSpPr>
        <p:spPr>
          <a:xfrm>
            <a:off x="530352" y="786384"/>
            <a:ext cx="5797296" cy="32004"/>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30352" y="960120"/>
            <a:ext cx="5797296" cy="892552"/>
          </a:xfrm>
          <a:prstGeom prst="rect">
            <a:avLst/>
          </a:prstGeom>
          <a:noFill/>
        </p:spPr>
        <p:txBody>
          <a:bodyPr wrap="square" lIns="0" tIns="0" rIns="0" bIns="0" anchor="t">
            <a:spAutoFit/>
          </a:bodyPr>
          <a:lstStyle/>
          <a:p>
            <a:pPr algn="l">
              <a:spcBef>
                <a:spcPts val="0"/>
              </a:spcBef>
              <a:spcAft>
                <a:spcPts val="0"/>
              </a:spcAft>
            </a:pPr>
            <a:r>
              <a:rPr lang="en-US" sz="2900" b="1" i="0">
                <a:solidFill>
                  <a:srgbClr val="222222"/>
                </a:solidFill>
                <a:latin typeface="Arial"/>
              </a:rPr>
              <a:t>Creamy Boursin chicken orzo bake</a:t>
            </a:r>
            <a:endParaRPr sz="2900" b="1" i="0">
              <a:solidFill>
                <a:srgbClr val="222222"/>
              </a:solidFill>
              <a:latin typeface="Arial"/>
            </a:endParaRPr>
          </a:p>
        </p:txBody>
      </p:sp>
      <p:sp>
        <p:nvSpPr>
          <p:cNvPr id="7" name="Recipe timing and servings"/>
          <p:cNvSpPr/>
          <p:nvPr/>
        </p:nvSpPr>
        <p:spPr>
          <a:xfrm>
            <a:off x="530352" y="1938528"/>
            <a:ext cx="5797296" cy="530352"/>
          </a:xfrm>
          <a:prstGeom prst="rect">
            <a:avLst/>
          </a:prstGeom>
          <a:solidFill>
            <a:srgbClr val="F7F1EA"/>
          </a:solidFill>
          <a:ln>
            <a:noFill/>
          </a:ln>
        </p:spPr>
        <p:style>
          <a:lnRef idx="1">
            <a:schemeClr val="accent1"/>
          </a:lnRef>
          <a:fillRef idx="3">
            <a:schemeClr val="accent1"/>
          </a:fillRef>
          <a:effectRef idx="2">
            <a:schemeClr val="accent1"/>
          </a:effectRef>
          <a:fontRef idx="minor">
            <a:schemeClr val="lt1"/>
          </a:fontRef>
        </p:style>
        <p:txBody>
          <a:bodyPr wrap="square" lIns="182880" tIns="0" rIns="182880" bIns="0" rtlCol="0" anchor="ctr"/>
          <a:lstStyle/>
          <a:p>
            <a:pPr algn="ctr"/>
            <a:r>
              <a:rPr sz="1400" b="1">
                <a:solidFill>
                  <a:srgbClr val="C00000"/>
                </a:solidFill>
                <a:latin typeface="Arial"/>
              </a:rPr>
              <a:t>SERVES 4     •     PREP 15 MIN     •     BAKE 35 MIN</a:t>
            </a:r>
          </a:p>
        </p:txBody>
      </p:sp>
      <p:sp>
        <p:nvSpPr>
          <p:cNvPr id="8" name="TextBox 7"/>
          <p:cNvSpPr txBox="1"/>
          <p:nvPr/>
        </p:nvSpPr>
        <p:spPr>
          <a:xfrm>
            <a:off x="530352" y="2724912"/>
            <a:ext cx="1993392" cy="274320"/>
          </a:xfrm>
          <a:prstGeom prst="rect">
            <a:avLst/>
          </a:prstGeom>
          <a:noFill/>
        </p:spPr>
        <p:txBody>
          <a:bodyPr wrap="square" lIns="0" tIns="0" rIns="0" bIns="0" anchor="t">
            <a:spAutoFit/>
          </a:bodyPr>
          <a:lstStyle/>
          <a:p>
            <a:pPr algn="l">
              <a:spcBef>
                <a:spcPts val="0"/>
              </a:spcBef>
              <a:spcAft>
                <a:spcPts val="0"/>
              </a:spcAft>
            </a:pPr>
            <a:r>
              <a:rPr sz="1400" b="1" i="0">
                <a:solidFill>
                  <a:srgbClr val="C00000"/>
                </a:solidFill>
                <a:latin typeface="Arial"/>
              </a:rPr>
              <a:t>INGREDIENTS</a:t>
            </a:r>
          </a:p>
        </p:txBody>
      </p:sp>
      <p:sp>
        <p:nvSpPr>
          <p:cNvPr id="9" name="TextBox 8"/>
          <p:cNvSpPr txBox="1"/>
          <p:nvPr/>
        </p:nvSpPr>
        <p:spPr>
          <a:xfrm>
            <a:off x="2761488" y="2724912"/>
            <a:ext cx="3566160" cy="274320"/>
          </a:xfrm>
          <a:prstGeom prst="rect">
            <a:avLst/>
          </a:prstGeom>
          <a:noFill/>
        </p:spPr>
        <p:txBody>
          <a:bodyPr wrap="square" lIns="0" tIns="0" rIns="0" bIns="0" anchor="t">
            <a:spAutoFit/>
          </a:bodyPr>
          <a:lstStyle/>
          <a:p>
            <a:pPr algn="l">
              <a:spcBef>
                <a:spcPts val="0"/>
              </a:spcBef>
              <a:spcAft>
                <a:spcPts val="0"/>
              </a:spcAft>
            </a:pPr>
            <a:r>
              <a:rPr sz="1400" b="1" i="0">
                <a:solidFill>
                  <a:srgbClr val="C00000"/>
                </a:solidFill>
                <a:latin typeface="Arial"/>
              </a:rPr>
              <a:t>METHOD</a:t>
            </a:r>
          </a:p>
        </p:txBody>
      </p:sp>
      <p:sp>
        <p:nvSpPr>
          <p:cNvPr id="10" name="Rectangle 9"/>
          <p:cNvSpPr/>
          <p:nvPr/>
        </p:nvSpPr>
        <p:spPr>
          <a:xfrm>
            <a:off x="2578608" y="2743200"/>
            <a:ext cx="18288" cy="5257800"/>
          </a:xfrm>
          <a:prstGeom prst="rect">
            <a:avLst/>
          </a:prstGeom>
          <a:solidFill>
            <a:srgbClr val="DCD3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ipe ingredients"/>
          <p:cNvSpPr txBox="1"/>
          <p:nvPr/>
        </p:nvSpPr>
        <p:spPr>
          <a:xfrm>
            <a:off x="530352" y="3090672"/>
            <a:ext cx="1901952" cy="5257850"/>
          </a:xfrm>
          <a:prstGeom prst="rect">
            <a:avLst/>
          </a:prstGeom>
          <a:noFill/>
        </p:spPr>
        <p:txBody>
          <a:bodyPr wrap="square" lIns="0" tIns="0" rIns="0" bIns="0">
            <a:spAutoFit/>
          </a:bodyPr>
          <a:lstStyle/>
          <a:p>
            <a:pPr>
              <a:lnSpc>
                <a:spcPct val="100000"/>
              </a:lnSpc>
              <a:spcBef>
                <a:spcPts val="0"/>
              </a:spcBef>
              <a:spcAft>
                <a:spcPts val="500"/>
              </a:spcAft>
            </a:pPr>
            <a:r>
              <a:rPr sz="1400" b="1">
                <a:solidFill>
                  <a:srgbClr val="C00000"/>
                </a:solidFill>
                <a:latin typeface="Arial"/>
              </a:rPr>
              <a:t>FOR THE </a:t>
            </a:r>
            <a:r>
              <a:rPr lang="en-GB" sz="1400" b="1">
                <a:solidFill>
                  <a:srgbClr val="C00000"/>
                </a:solidFill>
                <a:latin typeface="Arial"/>
              </a:rPr>
              <a:t>BAKE</a:t>
            </a:r>
            <a:endParaRPr sz="1400" b="1">
              <a:solidFill>
                <a:srgbClr val="C00000"/>
              </a:solidFill>
              <a:latin typeface="Arial"/>
            </a:endParaRPr>
          </a:p>
          <a:p>
            <a:pPr>
              <a:lnSpc>
                <a:spcPct val="100000"/>
              </a:lnSpc>
              <a:spcBef>
                <a:spcPts val="0"/>
              </a:spcBef>
              <a:spcAft>
                <a:spcPts val="600"/>
              </a:spcAft>
            </a:pPr>
            <a:r>
              <a:rPr sz="1400" b="0">
                <a:solidFill>
                  <a:srgbClr val="222222"/>
                </a:solidFill>
                <a:latin typeface="Arial"/>
              </a:rPr>
              <a:t>—  </a:t>
            </a:r>
            <a:r>
              <a:rPr lang="en-GB" sz="1400" b="0">
                <a:solidFill>
                  <a:srgbClr val="222222"/>
                </a:solidFill>
                <a:latin typeface="Arial"/>
              </a:rPr>
              <a:t>500g chicken breast</a:t>
            </a:r>
            <a:r>
              <a:rPr sz="1400" b="0">
                <a:solidFill>
                  <a:srgbClr val="222222"/>
                </a:solidFill>
                <a:latin typeface="Arial"/>
              </a:rPr>
              <a:t>, </a:t>
            </a:r>
            <a:r>
              <a:rPr lang="en-US" sz="1400" b="0">
                <a:solidFill>
                  <a:srgbClr val="222222"/>
                </a:solidFill>
                <a:latin typeface="Arial"/>
              </a:rPr>
              <a:t>cut into bite-sized pieces</a:t>
            </a:r>
          </a:p>
          <a:p>
            <a:pPr>
              <a:lnSpc>
                <a:spcPct val="100000"/>
              </a:lnSpc>
              <a:spcBef>
                <a:spcPts val="0"/>
              </a:spcBef>
              <a:spcAft>
                <a:spcPts val="600"/>
              </a:spcAft>
            </a:pPr>
            <a:r>
              <a:rPr lang="en-US" sz="1400" b="0">
                <a:solidFill>
                  <a:srgbClr val="222222"/>
                </a:solidFill>
                <a:latin typeface="Arial"/>
              </a:rPr>
              <a:t>—  250g orzo</a:t>
            </a:r>
            <a:endParaRPr sz="1400" b="0">
              <a:solidFill>
                <a:srgbClr val="222222"/>
              </a:solidFill>
              <a:latin typeface="Arial"/>
            </a:endParaRPr>
          </a:p>
          <a:p>
            <a:pPr>
              <a:lnSpc>
                <a:spcPct val="100000"/>
              </a:lnSpc>
              <a:spcBef>
                <a:spcPts val="0"/>
              </a:spcBef>
              <a:spcAft>
                <a:spcPts val="600"/>
              </a:spcAft>
            </a:pPr>
            <a:r>
              <a:rPr sz="1400" b="0">
                <a:solidFill>
                  <a:srgbClr val="222222"/>
                </a:solidFill>
                <a:latin typeface="Arial"/>
              </a:rPr>
              <a:t>—  </a:t>
            </a:r>
            <a:r>
              <a:rPr lang="en-GB" sz="1400" b="0">
                <a:solidFill>
                  <a:srgbClr val="222222"/>
                </a:solidFill>
                <a:latin typeface="Arial"/>
              </a:rPr>
              <a:t>1 small onion</a:t>
            </a:r>
            <a:r>
              <a:rPr sz="1400" b="0">
                <a:solidFill>
                  <a:srgbClr val="222222"/>
                </a:solidFill>
                <a:latin typeface="Arial"/>
              </a:rPr>
              <a:t>, </a:t>
            </a:r>
            <a:r>
              <a:rPr lang="en-GB" sz="1400" b="0">
                <a:solidFill>
                  <a:srgbClr val="222222"/>
                </a:solidFill>
                <a:latin typeface="Arial"/>
              </a:rPr>
              <a:t>finely chopped</a:t>
            </a:r>
            <a:endParaRPr sz="1400" b="0">
              <a:solidFill>
                <a:srgbClr val="222222"/>
              </a:solidFill>
              <a:latin typeface="Arial"/>
            </a:endParaRPr>
          </a:p>
          <a:p>
            <a:pPr>
              <a:lnSpc>
                <a:spcPct val="100000"/>
              </a:lnSpc>
              <a:spcBef>
                <a:spcPts val="0"/>
              </a:spcBef>
              <a:spcAft>
                <a:spcPts val="600"/>
              </a:spcAft>
            </a:pPr>
            <a:r>
              <a:rPr sz="1400" b="0">
                <a:solidFill>
                  <a:srgbClr val="222222"/>
                </a:solidFill>
                <a:latin typeface="Arial"/>
              </a:rPr>
              <a:t>—  2 </a:t>
            </a:r>
            <a:r>
              <a:rPr lang="en-GB" sz="1400" b="0">
                <a:solidFill>
                  <a:srgbClr val="222222"/>
                </a:solidFill>
                <a:latin typeface="Arial"/>
              </a:rPr>
              <a:t>garlic cloves, crushed</a:t>
            </a:r>
            <a:endParaRPr sz="1400" b="0">
              <a:solidFill>
                <a:srgbClr val="222222"/>
              </a:solidFill>
              <a:latin typeface="Arial"/>
            </a:endParaRPr>
          </a:p>
          <a:p>
            <a:pPr>
              <a:lnSpc>
                <a:spcPct val="100000"/>
              </a:lnSpc>
              <a:spcBef>
                <a:spcPts val="0"/>
              </a:spcBef>
              <a:spcAft>
                <a:spcPts val="600"/>
              </a:spcAft>
            </a:pPr>
            <a:r>
              <a:rPr sz="1400" b="0">
                <a:solidFill>
                  <a:srgbClr val="222222"/>
                </a:solidFill>
                <a:latin typeface="Arial"/>
              </a:rPr>
              <a:t>—  </a:t>
            </a:r>
            <a:r>
              <a:rPr lang="en-GB" sz="1400" b="0">
                <a:solidFill>
                  <a:srgbClr val="222222"/>
                </a:solidFill>
                <a:latin typeface="Arial"/>
              </a:rPr>
              <a:t>600ml hot chicken stock</a:t>
            </a:r>
            <a:endParaRPr sz="1400" b="0">
              <a:solidFill>
                <a:srgbClr val="222222"/>
              </a:solidFill>
              <a:latin typeface="Arial"/>
            </a:endParaRPr>
          </a:p>
          <a:p>
            <a:pPr>
              <a:lnSpc>
                <a:spcPct val="100000"/>
              </a:lnSpc>
              <a:spcBef>
                <a:spcPts val="1000"/>
              </a:spcBef>
              <a:spcAft>
                <a:spcPts val="500"/>
              </a:spcAft>
            </a:pPr>
            <a:r>
              <a:rPr lang="en-US" sz="1400" b="1">
                <a:solidFill>
                  <a:srgbClr val="C00000"/>
                </a:solidFill>
                <a:latin typeface="Arial"/>
              </a:rPr>
              <a:t>—  1 tsp dried oregano</a:t>
            </a:r>
          </a:p>
          <a:p>
            <a:pPr>
              <a:lnSpc>
                <a:spcPct val="100000"/>
              </a:lnSpc>
              <a:spcBef>
                <a:spcPts val="0"/>
              </a:spcBef>
              <a:spcAft>
                <a:spcPts val="600"/>
              </a:spcAft>
            </a:pPr>
            <a:r>
              <a:rPr lang="en-US" sz="1400" b="0">
                <a:solidFill>
                  <a:srgbClr val="222222"/>
                </a:solidFill>
                <a:latin typeface="Arial"/>
              </a:rPr>
              <a:t>TO FINISH</a:t>
            </a:r>
          </a:p>
          <a:p>
            <a:pPr>
              <a:lnSpc>
                <a:spcPct val="100000"/>
              </a:lnSpc>
              <a:spcBef>
                <a:spcPts val="0"/>
              </a:spcBef>
              <a:spcAft>
                <a:spcPts val="600"/>
              </a:spcAft>
            </a:pPr>
            <a:r>
              <a:rPr sz="1400" b="0">
                <a:solidFill>
                  <a:srgbClr val="222222"/>
                </a:solidFill>
                <a:latin typeface="Arial"/>
              </a:rPr>
              <a:t>—  </a:t>
            </a:r>
            <a:r>
              <a:rPr lang="en-GB" sz="1400" b="0">
                <a:solidFill>
                  <a:srgbClr val="222222"/>
                </a:solidFill>
                <a:latin typeface="Arial"/>
              </a:rPr>
              <a:t>150g Boursin Garlic &amp; Herbs</a:t>
            </a:r>
            <a:endParaRPr sz="1400" b="0">
              <a:solidFill>
                <a:srgbClr val="222222"/>
              </a:solidFill>
              <a:latin typeface="Arial"/>
            </a:endParaRPr>
          </a:p>
          <a:p>
            <a:pPr>
              <a:lnSpc>
                <a:spcPct val="100000"/>
              </a:lnSpc>
              <a:spcBef>
                <a:spcPts val="0"/>
              </a:spcBef>
              <a:spcAft>
                <a:spcPts val="600"/>
              </a:spcAft>
            </a:pPr>
            <a:r>
              <a:rPr sz="1400" b="0">
                <a:solidFill>
                  <a:srgbClr val="222222"/>
                </a:solidFill>
                <a:latin typeface="Arial"/>
              </a:rPr>
              <a:t>—  </a:t>
            </a:r>
            <a:r>
              <a:rPr lang="en-GB" sz="1400" b="0">
                <a:solidFill>
                  <a:srgbClr val="222222"/>
                </a:solidFill>
                <a:latin typeface="Arial"/>
              </a:rPr>
              <a:t>150g cherry tomatoes</a:t>
            </a:r>
            <a:r>
              <a:rPr sz="1400" b="0">
                <a:solidFill>
                  <a:srgbClr val="222222"/>
                </a:solidFill>
                <a:latin typeface="Arial"/>
              </a:rPr>
              <a:t>, </a:t>
            </a:r>
            <a:r>
              <a:rPr lang="en-GB" sz="1400" b="0">
                <a:solidFill>
                  <a:srgbClr val="222222"/>
                </a:solidFill>
                <a:latin typeface="Arial"/>
              </a:rPr>
              <a:t>halved</a:t>
            </a:r>
            <a:endParaRPr sz="1400" b="0">
              <a:solidFill>
                <a:srgbClr val="222222"/>
              </a:solidFill>
              <a:latin typeface="Arial"/>
            </a:endParaRPr>
          </a:p>
          <a:p>
            <a:pPr>
              <a:lnSpc>
                <a:spcPct val="100000"/>
              </a:lnSpc>
              <a:spcBef>
                <a:spcPts val="0"/>
              </a:spcBef>
              <a:spcAft>
                <a:spcPts val="600"/>
              </a:spcAft>
            </a:pPr>
            <a:r>
              <a:rPr sz="1400" b="0">
                <a:solidFill>
                  <a:srgbClr val="222222"/>
                </a:solidFill>
                <a:latin typeface="Arial"/>
              </a:rPr>
              <a:t>—  </a:t>
            </a:r>
            <a:r>
              <a:rPr lang="en-GB" sz="1400" b="0">
                <a:solidFill>
                  <a:srgbClr val="222222"/>
                </a:solidFill>
                <a:latin typeface="Arial"/>
              </a:rPr>
              <a:t>100g baby spinach</a:t>
            </a:r>
            <a:endParaRPr sz="1400" b="0">
              <a:solidFill>
                <a:srgbClr val="222222"/>
              </a:solidFill>
              <a:latin typeface="Arial"/>
            </a:endParaRPr>
          </a:p>
          <a:p>
            <a:pPr>
              <a:lnSpc>
                <a:spcPct val="100000"/>
              </a:lnSpc>
              <a:spcBef>
                <a:spcPts val="0"/>
              </a:spcBef>
              <a:spcAft>
                <a:spcPts val="600"/>
              </a:spcAft>
            </a:pPr>
            <a:r>
              <a:rPr sz="1400" b="0">
                <a:solidFill>
                  <a:srgbClr val="222222"/>
                </a:solidFill>
                <a:latin typeface="Arial"/>
              </a:rPr>
              <a:t>—  </a:t>
            </a:r>
            <a:r>
              <a:rPr lang="en-GB" sz="1400" b="0">
                <a:solidFill>
                  <a:srgbClr val="222222"/>
                </a:solidFill>
                <a:latin typeface="Arial"/>
              </a:rPr>
              <a:t>Black pepper</a:t>
            </a:r>
            <a:endParaRPr sz="1400" b="0">
              <a:solidFill>
                <a:srgbClr val="222222"/>
              </a:solidFill>
              <a:latin typeface="Arial"/>
            </a:endParaRPr>
          </a:p>
        </p:txBody>
      </p:sp>
      <p:sp>
        <p:nvSpPr>
          <p:cNvPr id="12" name="Recipe method"/>
          <p:cNvSpPr txBox="1"/>
          <p:nvPr/>
        </p:nvSpPr>
        <p:spPr>
          <a:xfrm>
            <a:off x="2761488" y="3090672"/>
            <a:ext cx="3566160" cy="4050148"/>
          </a:xfrm>
          <a:prstGeom prst="rect">
            <a:avLst/>
          </a:prstGeom>
          <a:noFill/>
        </p:spPr>
        <p:txBody>
          <a:bodyPr wrap="square" lIns="0" tIns="0" rIns="0" bIns="0">
            <a:spAutoFit/>
          </a:bodyPr>
          <a:lstStyle/>
          <a:p>
            <a:pPr>
              <a:lnSpc>
                <a:spcPct val="108000"/>
              </a:lnSpc>
              <a:spcAft>
                <a:spcPts val="1500"/>
              </a:spcAft>
            </a:pPr>
            <a:r>
              <a:rPr sz="1400" b="1">
                <a:solidFill>
                  <a:srgbClr val="C00000"/>
                </a:solidFill>
                <a:latin typeface="Arial"/>
              </a:rPr>
              <a:t>1</a:t>
            </a:r>
            <a:r>
              <a:rPr sz="1400">
                <a:solidFill>
                  <a:srgbClr val="222222"/>
                </a:solidFill>
                <a:latin typeface="Arial"/>
              </a:rPr>
              <a:t>  Heat the oven to </a:t>
            </a:r>
            <a:r>
              <a:rPr lang="en-GB" sz="1400">
                <a:solidFill>
                  <a:srgbClr val="222222"/>
                </a:solidFill>
                <a:latin typeface="Arial"/>
              </a:rPr>
              <a:t>200</a:t>
            </a:r>
            <a:r>
              <a:rPr sz="1400">
                <a:solidFill>
                  <a:srgbClr val="222222"/>
                </a:solidFill>
                <a:latin typeface="Arial"/>
              </a:rPr>
              <a:t>°C / </a:t>
            </a:r>
            <a:r>
              <a:rPr lang="en-GB" sz="1400">
                <a:solidFill>
                  <a:srgbClr val="222222"/>
                </a:solidFill>
                <a:latin typeface="Arial"/>
              </a:rPr>
              <a:t>180</a:t>
            </a:r>
            <a:r>
              <a:rPr sz="1400">
                <a:solidFill>
                  <a:srgbClr val="222222"/>
                </a:solidFill>
                <a:latin typeface="Arial"/>
              </a:rPr>
              <a:t>°C fan / Gas </a:t>
            </a:r>
            <a:r>
              <a:rPr lang="en-GB" sz="1400">
                <a:solidFill>
                  <a:srgbClr val="222222"/>
                </a:solidFill>
                <a:latin typeface="Arial"/>
              </a:rPr>
              <a:t>6</a:t>
            </a:r>
            <a:r>
              <a:rPr sz="1400">
                <a:solidFill>
                  <a:srgbClr val="222222"/>
                </a:solidFill>
                <a:latin typeface="Arial"/>
              </a:rPr>
              <a:t>. </a:t>
            </a:r>
            <a:r>
              <a:rPr lang="en-US" sz="1400">
                <a:solidFill>
                  <a:srgbClr val="222222"/>
                </a:solidFill>
                <a:latin typeface="Arial"/>
              </a:rPr>
              <a:t>Tip the orzo, onion, garlic, stock and oregano into </a:t>
            </a:r>
            <a:r>
              <a:rPr sz="1400">
                <a:solidFill>
                  <a:srgbClr val="222222"/>
                </a:solidFill>
                <a:latin typeface="Arial"/>
              </a:rPr>
              <a:t>a </a:t>
            </a:r>
            <a:r>
              <a:rPr lang="en-GB" sz="1400">
                <a:solidFill>
                  <a:srgbClr val="222222"/>
                </a:solidFill>
                <a:latin typeface="Arial"/>
              </a:rPr>
              <a:t>lightly greased </a:t>
            </a:r>
            <a:r>
              <a:rPr sz="1400">
                <a:solidFill>
                  <a:srgbClr val="222222"/>
                </a:solidFill>
                <a:latin typeface="Arial"/>
              </a:rPr>
              <a:t>baking dish</a:t>
            </a:r>
            <a:r>
              <a:rPr lang="en-GB" sz="1400">
                <a:solidFill>
                  <a:srgbClr val="222222"/>
                </a:solidFill>
                <a:latin typeface="Arial"/>
              </a:rPr>
              <a:t>; stir well</a:t>
            </a:r>
            <a:r>
              <a:rPr sz="1400">
                <a:solidFill>
                  <a:srgbClr val="222222"/>
                </a:solidFill>
                <a:latin typeface="Arial"/>
              </a:rPr>
              <a:t>.</a:t>
            </a:r>
          </a:p>
          <a:p>
            <a:pPr>
              <a:lnSpc>
                <a:spcPct val="108000"/>
              </a:lnSpc>
              <a:spcAft>
                <a:spcPts val="1500"/>
              </a:spcAft>
            </a:pPr>
            <a:r>
              <a:rPr sz="1400" b="1">
                <a:solidFill>
                  <a:srgbClr val="C00000"/>
                </a:solidFill>
                <a:latin typeface="Arial"/>
              </a:rPr>
              <a:t>2</a:t>
            </a:r>
            <a:r>
              <a:rPr sz="1400">
                <a:solidFill>
                  <a:srgbClr val="222222"/>
                </a:solidFill>
                <a:latin typeface="Arial"/>
              </a:rPr>
              <a:t>  </a:t>
            </a:r>
            <a:r>
              <a:rPr lang="en-GB" sz="1400">
                <a:solidFill>
                  <a:srgbClr val="222222"/>
                </a:solidFill>
                <a:latin typeface="Arial"/>
              </a:rPr>
              <a:t>Season </a:t>
            </a:r>
            <a:r>
              <a:rPr sz="1400">
                <a:solidFill>
                  <a:srgbClr val="222222"/>
                </a:solidFill>
                <a:latin typeface="Arial"/>
              </a:rPr>
              <a:t>the </a:t>
            </a:r>
            <a:r>
              <a:rPr lang="en-GB" sz="1400">
                <a:solidFill>
                  <a:srgbClr val="222222"/>
                </a:solidFill>
                <a:latin typeface="Arial"/>
              </a:rPr>
              <a:t>chicken </a:t>
            </a:r>
            <a:r>
              <a:rPr sz="1400">
                <a:solidFill>
                  <a:srgbClr val="222222"/>
                </a:solidFill>
                <a:latin typeface="Arial"/>
              </a:rPr>
              <a:t>with </a:t>
            </a:r>
            <a:r>
              <a:rPr lang="en-GB" sz="1400">
                <a:solidFill>
                  <a:srgbClr val="222222"/>
                </a:solidFill>
                <a:latin typeface="Arial"/>
              </a:rPr>
              <a:t>black pepper </a:t>
            </a:r>
            <a:r>
              <a:rPr sz="1400">
                <a:solidFill>
                  <a:srgbClr val="222222"/>
                </a:solidFill>
                <a:latin typeface="Arial"/>
              </a:rPr>
              <a:t>and </a:t>
            </a:r>
            <a:r>
              <a:rPr lang="en-GB" sz="1400">
                <a:solidFill>
                  <a:srgbClr val="222222"/>
                </a:solidFill>
                <a:latin typeface="Arial"/>
              </a:rPr>
              <a:t>arrange it over </a:t>
            </a:r>
            <a:r>
              <a:rPr sz="1400">
                <a:solidFill>
                  <a:srgbClr val="222222"/>
                </a:solidFill>
                <a:latin typeface="Arial"/>
              </a:rPr>
              <a:t>the </a:t>
            </a:r>
            <a:r>
              <a:rPr lang="en-GB" sz="1400">
                <a:solidFill>
                  <a:srgbClr val="222222"/>
                </a:solidFill>
                <a:latin typeface="Arial"/>
              </a:rPr>
              <a:t>orzo</a:t>
            </a:r>
            <a:r>
              <a:rPr sz="1400">
                <a:solidFill>
                  <a:srgbClr val="222222"/>
                </a:solidFill>
                <a:latin typeface="Arial"/>
              </a:rPr>
              <a:t>. </a:t>
            </a:r>
            <a:r>
              <a:rPr lang="en-GB" sz="1400">
                <a:solidFill>
                  <a:srgbClr val="222222"/>
                </a:solidFill>
                <a:latin typeface="Arial"/>
              </a:rPr>
              <a:t>Nestle </a:t>
            </a:r>
            <a:r>
              <a:rPr sz="1400">
                <a:solidFill>
                  <a:srgbClr val="222222"/>
                </a:solidFill>
                <a:latin typeface="Arial"/>
              </a:rPr>
              <a:t>in the </a:t>
            </a:r>
            <a:r>
              <a:rPr lang="en-GB" sz="1400">
                <a:solidFill>
                  <a:srgbClr val="222222"/>
                </a:solidFill>
                <a:latin typeface="Arial"/>
              </a:rPr>
              <a:t>tomatoes</a:t>
            </a:r>
            <a:r>
              <a:rPr sz="1400">
                <a:solidFill>
                  <a:srgbClr val="222222"/>
                </a:solidFill>
                <a:latin typeface="Arial"/>
              </a:rPr>
              <a:t>, </a:t>
            </a:r>
            <a:r>
              <a:rPr lang="en-GB" sz="1400">
                <a:solidFill>
                  <a:srgbClr val="222222"/>
                </a:solidFill>
                <a:latin typeface="Arial"/>
              </a:rPr>
              <a:t>cover tightly with foil </a:t>
            </a:r>
            <a:r>
              <a:rPr sz="1400">
                <a:solidFill>
                  <a:srgbClr val="222222"/>
                </a:solidFill>
                <a:latin typeface="Arial"/>
              </a:rPr>
              <a:t>and </a:t>
            </a:r>
            <a:r>
              <a:rPr lang="en-GB" sz="1400">
                <a:solidFill>
                  <a:srgbClr val="222222"/>
                </a:solidFill>
                <a:latin typeface="Arial"/>
              </a:rPr>
              <a:t>bake for 20 minutes</a:t>
            </a:r>
            <a:r>
              <a:rPr sz="1400">
                <a:solidFill>
                  <a:srgbClr val="222222"/>
                </a:solidFill>
                <a:latin typeface="Arial"/>
              </a:rPr>
              <a:t>.</a:t>
            </a:r>
          </a:p>
          <a:p>
            <a:pPr>
              <a:lnSpc>
                <a:spcPct val="108000"/>
              </a:lnSpc>
              <a:spcAft>
                <a:spcPts val="1500"/>
              </a:spcAft>
            </a:pPr>
            <a:r>
              <a:rPr lang="en-GB" sz="1400" b="1">
                <a:solidFill>
                  <a:srgbClr val="C00000"/>
                </a:solidFill>
                <a:latin typeface="Arial"/>
              </a:rPr>
              <a:t>3</a:t>
            </a:r>
            <a:r>
              <a:rPr lang="en-GB" sz="1400">
                <a:solidFill>
                  <a:srgbClr val="222222"/>
                </a:solidFill>
                <a:latin typeface="Arial"/>
              </a:rPr>
              <a:t>  Stir, then dot </a:t>
            </a:r>
            <a:r>
              <a:rPr sz="1400">
                <a:solidFill>
                  <a:srgbClr val="222222"/>
                </a:solidFill>
                <a:latin typeface="Arial"/>
              </a:rPr>
              <a:t>the </a:t>
            </a:r>
            <a:r>
              <a:rPr lang="en-GB" sz="1400">
                <a:solidFill>
                  <a:srgbClr val="222222"/>
                </a:solidFill>
                <a:latin typeface="Arial"/>
              </a:rPr>
              <a:t>Boursin </a:t>
            </a:r>
            <a:r>
              <a:rPr sz="1400">
                <a:solidFill>
                  <a:srgbClr val="222222"/>
                </a:solidFill>
                <a:latin typeface="Arial"/>
              </a:rPr>
              <a:t>over the </a:t>
            </a:r>
            <a:r>
              <a:rPr lang="en-GB" sz="1400">
                <a:solidFill>
                  <a:srgbClr val="222222"/>
                </a:solidFill>
                <a:latin typeface="Arial"/>
              </a:rPr>
              <a:t>dish</a:t>
            </a:r>
            <a:r>
              <a:rPr sz="1400">
                <a:solidFill>
                  <a:srgbClr val="222222"/>
                </a:solidFill>
                <a:latin typeface="Arial"/>
              </a:rPr>
              <a:t>. Bake </a:t>
            </a:r>
            <a:r>
              <a:rPr lang="en-GB" sz="1400">
                <a:solidFill>
                  <a:srgbClr val="222222"/>
                </a:solidFill>
                <a:latin typeface="Arial"/>
              </a:rPr>
              <a:t>uncovered </a:t>
            </a:r>
            <a:r>
              <a:rPr sz="1400">
                <a:solidFill>
                  <a:srgbClr val="222222"/>
                </a:solidFill>
                <a:latin typeface="Arial"/>
              </a:rPr>
              <a:t>for </a:t>
            </a:r>
            <a:r>
              <a:rPr lang="en-GB" sz="1400">
                <a:solidFill>
                  <a:srgbClr val="222222"/>
                </a:solidFill>
                <a:latin typeface="Arial"/>
              </a:rPr>
              <a:t>12–15 </a:t>
            </a:r>
            <a:r>
              <a:rPr sz="1400">
                <a:solidFill>
                  <a:srgbClr val="222222"/>
                </a:solidFill>
                <a:latin typeface="Arial"/>
              </a:rPr>
              <a:t>minutes, until </a:t>
            </a:r>
            <a:r>
              <a:rPr lang="en-US" sz="1400">
                <a:solidFill>
                  <a:srgbClr val="222222"/>
                </a:solidFill>
                <a:latin typeface="Arial"/>
              </a:rPr>
              <a:t>the chicken is cooked through </a:t>
            </a:r>
            <a:r>
              <a:rPr sz="1400">
                <a:solidFill>
                  <a:srgbClr val="222222"/>
                </a:solidFill>
                <a:latin typeface="Arial"/>
              </a:rPr>
              <a:t>and the </a:t>
            </a:r>
            <a:r>
              <a:rPr lang="en-US" sz="1400">
                <a:solidFill>
                  <a:srgbClr val="222222"/>
                </a:solidFill>
                <a:latin typeface="Arial"/>
              </a:rPr>
              <a:t>orzo is tender.</a:t>
            </a:r>
          </a:p>
          <a:p>
            <a:pPr>
              <a:lnSpc>
                <a:spcPct val="108000"/>
              </a:lnSpc>
              <a:spcAft>
                <a:spcPts val="1500"/>
              </a:spcAft>
            </a:pPr>
            <a:r>
              <a:rPr lang="en-US" sz="1400" b="1">
                <a:solidFill>
                  <a:srgbClr val="C00000"/>
                </a:solidFill>
                <a:latin typeface="Arial"/>
              </a:rPr>
              <a:t>4</a:t>
            </a:r>
            <a:r>
              <a:rPr lang="en-US" sz="1400">
                <a:solidFill>
                  <a:srgbClr val="222222"/>
                </a:solidFill>
                <a:latin typeface="Arial"/>
              </a:rPr>
              <a:t>  Fold through the spinach and rest for 5 minutes. Loosen with a splash of boiling water if needed, then spoon into warm bowls</a:t>
            </a:r>
            <a:r>
              <a:rPr sz="1400">
                <a:solidFill>
                  <a:srgbClr val="222222"/>
                </a:solidFill>
                <a:latin typeface="Arial"/>
              </a:rPr>
              <a:t>.</a:t>
            </a:r>
          </a:p>
        </p:txBody>
      </p:sp>
      <p:sp>
        <p:nvSpPr>
          <p:cNvPr id="13" name="Rectangle 12"/>
          <p:cNvSpPr/>
          <p:nvPr/>
        </p:nvSpPr>
        <p:spPr>
          <a:xfrm>
            <a:off x="530352" y="8412480"/>
            <a:ext cx="54864" cy="786384"/>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13232" y="8394192"/>
            <a:ext cx="5614416" cy="430887"/>
          </a:xfrm>
          <a:prstGeom prst="rect">
            <a:avLst/>
          </a:prstGeom>
          <a:noFill/>
        </p:spPr>
        <p:txBody>
          <a:bodyPr wrap="square" lIns="0" tIns="0" rIns="0" bIns="0" anchor="t">
            <a:spAutoFit/>
          </a:bodyPr>
          <a:lstStyle/>
          <a:p>
            <a:pPr algn="l">
              <a:spcBef>
                <a:spcPts val="0"/>
              </a:spcBef>
              <a:spcAft>
                <a:spcPts val="0"/>
              </a:spcAft>
            </a:pPr>
            <a:r>
              <a:rPr sz="1400" b="0" i="0">
                <a:solidFill>
                  <a:srgbClr val="222222"/>
                </a:solidFill>
                <a:latin typeface="Arial"/>
              </a:rPr>
              <a:t>To serve  </a:t>
            </a:r>
            <a:r>
              <a:rPr lang="en-US" sz="1400" b="0" i="0">
                <a:solidFill>
                  <a:srgbClr val="222222"/>
                </a:solidFill>
                <a:latin typeface="Arial"/>
              </a:rPr>
              <a:t>Add a crisp green salad </a:t>
            </a:r>
            <a:r>
              <a:rPr sz="1400" b="0" i="0">
                <a:solidFill>
                  <a:srgbClr val="222222"/>
                </a:solidFill>
                <a:latin typeface="Arial"/>
              </a:rPr>
              <a:t>and a </a:t>
            </a:r>
            <a:r>
              <a:rPr lang="en-GB" sz="1400" b="0" i="0">
                <a:solidFill>
                  <a:srgbClr val="222222"/>
                </a:solidFill>
                <a:latin typeface="Arial"/>
              </a:rPr>
              <a:t>squeeze </a:t>
            </a:r>
            <a:r>
              <a:rPr sz="1400" b="0" i="0">
                <a:solidFill>
                  <a:srgbClr val="222222"/>
                </a:solidFill>
                <a:latin typeface="Arial"/>
              </a:rPr>
              <a:t>of </a:t>
            </a:r>
            <a:r>
              <a:rPr lang="en-GB" sz="1400" b="0" i="0">
                <a:solidFill>
                  <a:srgbClr val="222222"/>
                </a:solidFill>
                <a:latin typeface="Arial"/>
              </a:rPr>
              <a:t>lemon for freshness</a:t>
            </a:r>
            <a:r>
              <a:rPr sz="1400" b="0" i="0">
                <a:solidFill>
                  <a:srgbClr val="222222"/>
                </a:solidFill>
                <a:latin typeface="Arial"/>
              </a:rPr>
              <a:t>.</a:t>
            </a:r>
          </a:p>
        </p:txBody>
      </p:sp>
    </p:spTree>
    <p:extLst>
      <p:ext uri="{BB962C8B-B14F-4D97-AF65-F5344CB8AC3E}">
        <p14:creationId xmlns:p14="http://schemas.microsoft.com/office/powerpoint/2010/main" val="1025335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7FFA142-0F76-19DC-4749-A7BE6FA15DF7}"/>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097" name="Picture 1335908709" descr="The Best Way to Start Your Day – with Coffee and Morning Coffee Biscuit">
            <a:extLst>
              <a:ext uri="{FF2B5EF4-FFF2-40B4-BE49-F238E27FC236}">
                <a16:creationId xmlns:a16="http://schemas.microsoft.com/office/drawing/2014/main" id="{FFB1588D-ED6E-0ACA-77D9-177FA43193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98" y="228600"/>
            <a:ext cx="2068513" cy="13795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592BDA7E-D1F1-BB0A-D93D-9C32C13A3CF8}"/>
              </a:ext>
            </a:extLst>
          </p:cNvPr>
          <p:cNvSpPr>
            <a:spLocks noChangeArrowheads="1"/>
          </p:cNvSpPr>
          <p:nvPr/>
        </p:nvSpPr>
        <p:spPr bwMode="auto">
          <a:xfrm>
            <a:off x="2518611" y="174129"/>
            <a:ext cx="4122821"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616075" algn="l"/>
              </a:tabLst>
              <a:defRPr>
                <a:solidFill>
                  <a:schemeClr val="tx1"/>
                </a:solidFill>
                <a:latin typeface="Arial" panose="020B0604020202020204" pitchFamily="34" charset="0"/>
              </a:defRPr>
            </a:lvl1pPr>
            <a:lvl2pPr eaLnBrk="0" fontAlgn="base" hangingPunct="0">
              <a:spcBef>
                <a:spcPct val="0"/>
              </a:spcBef>
              <a:spcAft>
                <a:spcPct val="0"/>
              </a:spcAft>
              <a:tabLst>
                <a:tab pos="1616075" algn="l"/>
              </a:tabLst>
              <a:defRPr>
                <a:solidFill>
                  <a:schemeClr val="tx1"/>
                </a:solidFill>
                <a:latin typeface="Arial" panose="020B0604020202020204" pitchFamily="34" charset="0"/>
              </a:defRPr>
            </a:lvl2pPr>
            <a:lvl3pPr eaLnBrk="0" fontAlgn="base" hangingPunct="0">
              <a:spcBef>
                <a:spcPct val="0"/>
              </a:spcBef>
              <a:spcAft>
                <a:spcPct val="0"/>
              </a:spcAft>
              <a:tabLst>
                <a:tab pos="1616075" algn="l"/>
              </a:tabLst>
              <a:defRPr>
                <a:solidFill>
                  <a:schemeClr val="tx1"/>
                </a:solidFill>
                <a:latin typeface="Arial" panose="020B0604020202020204" pitchFamily="34" charset="0"/>
              </a:defRPr>
            </a:lvl3pPr>
            <a:lvl4pPr eaLnBrk="0" fontAlgn="base" hangingPunct="0">
              <a:spcBef>
                <a:spcPct val="0"/>
              </a:spcBef>
              <a:spcAft>
                <a:spcPct val="0"/>
              </a:spcAft>
              <a:tabLst>
                <a:tab pos="1616075" algn="l"/>
              </a:tabLst>
              <a:defRPr>
                <a:solidFill>
                  <a:schemeClr val="tx1"/>
                </a:solidFill>
                <a:latin typeface="Arial" panose="020B0604020202020204" pitchFamily="34" charset="0"/>
              </a:defRPr>
            </a:lvl4pPr>
            <a:lvl5pPr eaLnBrk="0" fontAlgn="base" hangingPunct="0">
              <a:spcBef>
                <a:spcPct val="0"/>
              </a:spcBef>
              <a:spcAft>
                <a:spcPct val="0"/>
              </a:spcAft>
              <a:tabLst>
                <a:tab pos="1616075" algn="l"/>
              </a:tabLst>
              <a:defRPr>
                <a:solidFill>
                  <a:schemeClr val="tx1"/>
                </a:solidFill>
                <a:latin typeface="Arial" panose="020B0604020202020204" pitchFamily="34" charset="0"/>
              </a:defRPr>
            </a:lvl5pPr>
            <a:lvl6pPr eaLnBrk="0" fontAlgn="base" hangingPunct="0">
              <a:spcBef>
                <a:spcPct val="0"/>
              </a:spcBef>
              <a:spcAft>
                <a:spcPct val="0"/>
              </a:spcAft>
              <a:tabLst>
                <a:tab pos="1616075" algn="l"/>
              </a:tabLst>
              <a:defRPr>
                <a:solidFill>
                  <a:schemeClr val="tx1"/>
                </a:solidFill>
                <a:latin typeface="Arial" panose="020B0604020202020204" pitchFamily="34" charset="0"/>
              </a:defRPr>
            </a:lvl6pPr>
            <a:lvl7pPr eaLnBrk="0" fontAlgn="base" hangingPunct="0">
              <a:spcBef>
                <a:spcPct val="0"/>
              </a:spcBef>
              <a:spcAft>
                <a:spcPct val="0"/>
              </a:spcAft>
              <a:tabLst>
                <a:tab pos="1616075" algn="l"/>
              </a:tabLst>
              <a:defRPr>
                <a:solidFill>
                  <a:schemeClr val="tx1"/>
                </a:solidFill>
                <a:latin typeface="Arial" panose="020B0604020202020204" pitchFamily="34" charset="0"/>
              </a:defRPr>
            </a:lvl7pPr>
            <a:lvl8pPr eaLnBrk="0" fontAlgn="base" hangingPunct="0">
              <a:spcBef>
                <a:spcPct val="0"/>
              </a:spcBef>
              <a:spcAft>
                <a:spcPct val="0"/>
              </a:spcAft>
              <a:tabLst>
                <a:tab pos="1616075" algn="l"/>
              </a:tabLst>
              <a:defRPr>
                <a:solidFill>
                  <a:schemeClr val="tx1"/>
                </a:solidFill>
                <a:latin typeface="Arial" panose="020B0604020202020204" pitchFamily="34" charset="0"/>
              </a:defRPr>
            </a:lvl8pPr>
            <a:lvl9pPr eaLnBrk="0" fontAlgn="base" hangingPunct="0">
              <a:spcBef>
                <a:spcPct val="0"/>
              </a:spcBef>
              <a:spcAft>
                <a:spcPct val="0"/>
              </a:spcAft>
              <a:tabLst>
                <a:tab pos="1616075"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FF0000"/>
                </a:solidFill>
                <a:effectLst/>
                <a:latin typeface="Aptos" panose="020B0004020202020204" pitchFamily="34" charset="0"/>
                <a:ea typeface="Times New Roman" panose="02020603050405020304" pitchFamily="18" charset="0"/>
                <a:cs typeface="Times New Roman" panose="02020603050405020304" pitchFamily="18" charset="0"/>
              </a:rPr>
              <a:t>            THE MONTHLY VILLAGE COFFEE MORNING</a:t>
            </a:r>
          </a:p>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TUESDAY 6</a:t>
            </a:r>
            <a:r>
              <a:rPr kumimoji="0" lang="en-GB" altLang="en-US" sz="1600" b="1" i="0" u="none" strike="noStrike" cap="none" normalizeH="0" baseline="3000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ST</a:t>
            </a:r>
            <a:r>
              <a:rPr kumimoji="0" lang="en-GB" altLang="en-US" sz="1600" b="1" i="0" u="none" strike="noStrike" cap="none" normalizeH="0" baseline="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 OCTOBER</a:t>
            </a:r>
            <a:endParaRPr kumimoji="0" lang="en-GB" altLang="en-US" sz="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                                          </a:t>
            </a:r>
            <a:r>
              <a:rPr kumimoji="0" lang="en-GB" altLang="en-US" sz="1600" b="1" i="0" u="none" strike="noStrike" cap="none" normalizeH="0" baseline="0" dirty="0">
                <a:ln>
                  <a:noFill/>
                </a:ln>
                <a:solidFill>
                  <a:srgbClr val="FF0000"/>
                </a:solidFill>
                <a:effectLst/>
                <a:latin typeface="Aptos" panose="020B0004020202020204" pitchFamily="34" charset="0"/>
                <a:ea typeface="Times New Roman" panose="02020603050405020304" pitchFamily="18" charset="0"/>
                <a:cs typeface="Times New Roman" panose="02020603050405020304" pitchFamily="18" charset="0"/>
              </a:rPr>
              <a:t> 10.30 – 12.00</a:t>
            </a:r>
            <a:endParaRPr kumimoji="0" lang="en-GB" altLang="en-US"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The cost is £1.50– for as much coffee or tea as you can drink </a:t>
            </a:r>
            <a:endParaRPr kumimoji="0" lang="en-GB" altLang="en-US"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                     and as many biscuits as you can eat.</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AF68EC43-AFF1-2ECF-3CFA-55E20B7CBA8C}"/>
              </a:ext>
            </a:extLst>
          </p:cNvPr>
          <p:cNvGraphicFramePr>
            <a:graphicFrameLocks noGrp="1"/>
          </p:cNvGraphicFramePr>
          <p:nvPr>
            <p:extLst>
              <p:ext uri="{D42A27DB-BD31-4B8C-83A1-F6EECF244321}">
                <p14:modId xmlns:p14="http://schemas.microsoft.com/office/powerpoint/2010/main" val="4182042734"/>
              </p:ext>
            </p:extLst>
          </p:nvPr>
        </p:nvGraphicFramePr>
        <p:xfrm>
          <a:off x="471487" y="2095500"/>
          <a:ext cx="5915025" cy="1989963"/>
        </p:xfrm>
        <a:graphic>
          <a:graphicData uri="http://schemas.openxmlformats.org/drawingml/2006/table">
            <a:tbl>
              <a:tblPr firstRow="1" firstCol="1" bandRow="1">
                <a:tableStyleId>{5940675A-B579-460E-94D1-54222C63F5DA}</a:tableStyleId>
              </a:tblPr>
              <a:tblGrid>
                <a:gridCol w="5915025">
                  <a:extLst>
                    <a:ext uri="{9D8B030D-6E8A-4147-A177-3AD203B41FA5}">
                      <a16:colId xmlns:a16="http://schemas.microsoft.com/office/drawing/2014/main" val="422423688"/>
                    </a:ext>
                  </a:extLst>
                </a:gridCol>
              </a:tblGrid>
              <a:tr h="1973874">
                <a:tc>
                  <a:txBody>
                    <a:bodyPr/>
                    <a:lstStyle/>
                    <a:p>
                      <a:pPr marL="85725" marR="85725" algn="ctr">
                        <a:lnSpc>
                          <a:spcPct val="107000"/>
                        </a:lnSpc>
                        <a:spcAft>
                          <a:spcPts val="800"/>
                        </a:spcAft>
                        <a:buNone/>
                      </a:pPr>
                      <a:r>
                        <a:rPr lang="en-GB" sz="1000" kern="0" dirty="0">
                          <a:effectLst/>
                        </a:rPr>
                        <a:t> </a:t>
                      </a:r>
                      <a:endParaRPr lang="en-GB" sz="1000" kern="100" dirty="0">
                        <a:effectLst/>
                      </a:endParaRPr>
                    </a:p>
                    <a:p>
                      <a:pPr marL="85725" marR="85725" algn="ctr">
                        <a:lnSpc>
                          <a:spcPct val="107000"/>
                        </a:lnSpc>
                        <a:spcAft>
                          <a:spcPts val="800"/>
                        </a:spcAft>
                        <a:buNone/>
                      </a:pPr>
                      <a:r>
                        <a:rPr lang="en-GB" sz="1300" kern="0" dirty="0">
                          <a:effectLst/>
                        </a:rPr>
                        <a:t>BLANDFORD HOSPITAL SHOP WAREHOUSE.</a:t>
                      </a:r>
                      <a:endParaRPr lang="en-GB" sz="1000" kern="100" dirty="0">
                        <a:effectLst/>
                      </a:endParaRPr>
                    </a:p>
                    <a:p>
                      <a:pPr marL="85725" marR="85725" algn="ctr">
                        <a:lnSpc>
                          <a:spcPct val="107000"/>
                        </a:lnSpc>
                        <a:spcAft>
                          <a:spcPts val="800"/>
                        </a:spcAft>
                        <a:buNone/>
                      </a:pPr>
                      <a:r>
                        <a:rPr lang="en-GB" sz="1300" kern="0" dirty="0">
                          <a:effectLst/>
                        </a:rPr>
                        <a:t>Is open to receive donations at its warehouse in The Building Yard HSM on</a:t>
                      </a:r>
                      <a:endParaRPr lang="en-GB" sz="1000" kern="100" dirty="0">
                        <a:effectLst/>
                      </a:endParaRPr>
                    </a:p>
                    <a:p>
                      <a:pPr marL="85725" marR="85725" algn="ctr">
                        <a:lnSpc>
                          <a:spcPct val="107000"/>
                        </a:lnSpc>
                        <a:spcAft>
                          <a:spcPts val="800"/>
                        </a:spcAft>
                        <a:buNone/>
                      </a:pPr>
                      <a:r>
                        <a:rPr lang="en-GB" sz="1300" kern="0" dirty="0">
                          <a:effectLst/>
                        </a:rPr>
                        <a:t>Saturday  10</a:t>
                      </a:r>
                      <a:r>
                        <a:rPr lang="en-GB" sz="1300" kern="0" baseline="30000" dirty="0">
                          <a:effectLst/>
                        </a:rPr>
                        <a:t>th</a:t>
                      </a:r>
                      <a:r>
                        <a:rPr lang="en-GB" sz="1300" kern="0" dirty="0">
                          <a:effectLst/>
                        </a:rPr>
                        <a:t> October</a:t>
                      </a:r>
                      <a:endParaRPr lang="en-GB" sz="1000" kern="100" dirty="0">
                        <a:effectLst/>
                      </a:endParaRPr>
                    </a:p>
                    <a:p>
                      <a:pPr marL="85725" marR="85725" algn="ctr">
                        <a:lnSpc>
                          <a:spcPct val="107000"/>
                        </a:lnSpc>
                        <a:spcAft>
                          <a:spcPts val="800"/>
                        </a:spcAft>
                        <a:buNone/>
                      </a:pPr>
                      <a:r>
                        <a:rPr lang="en-GB" sz="1300" kern="0" dirty="0">
                          <a:effectLst/>
                        </a:rPr>
                        <a:t>10   - 12 midday</a:t>
                      </a:r>
                      <a:endParaRPr lang="en-GB" sz="1000" kern="100" dirty="0">
                        <a:effectLst/>
                      </a:endParaRPr>
                    </a:p>
                    <a:p>
                      <a:pPr marL="85725" marR="85725" algn="ctr">
                        <a:lnSpc>
                          <a:spcPct val="107000"/>
                        </a:lnSpc>
                        <a:spcAft>
                          <a:spcPts val="800"/>
                        </a:spcAft>
                        <a:buNone/>
                      </a:pPr>
                      <a:r>
                        <a:rPr lang="en-GB" sz="1300" kern="0" dirty="0">
                          <a:effectLst/>
                        </a:rPr>
                        <a:t>Old </a:t>
                      </a:r>
                      <a:r>
                        <a:rPr lang="en-GB" sz="1300" kern="0" dirty="0" err="1">
                          <a:effectLst/>
                        </a:rPr>
                        <a:t>Poisedale</a:t>
                      </a:r>
                      <a:r>
                        <a:rPr lang="en-GB" sz="1300" kern="0" dirty="0">
                          <a:effectLst/>
                        </a:rPr>
                        <a:t> Building,  Hinton St. Mary</a:t>
                      </a:r>
                      <a:endParaRPr lang="en-GB" sz="1000" kern="100" dirty="0">
                        <a:effectLst/>
                      </a:endParaRPr>
                    </a:p>
                    <a:p>
                      <a:pPr marL="85725" marR="85725" algn="ctr">
                        <a:lnSpc>
                          <a:spcPct val="107000"/>
                        </a:lnSpc>
                        <a:spcAft>
                          <a:spcPts val="800"/>
                        </a:spcAft>
                        <a:buNone/>
                      </a:pPr>
                      <a:r>
                        <a:rPr lang="en-GB" sz="1000" kern="0" dirty="0">
                          <a:effectLst/>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5346" marR="65346" marT="0" marB="0"/>
                </a:tc>
                <a:extLst>
                  <a:ext uri="{0D108BD9-81ED-4DB2-BD59-A6C34878D82A}">
                    <a16:rowId xmlns:a16="http://schemas.microsoft.com/office/drawing/2014/main" val="1992559996"/>
                  </a:ext>
                </a:extLst>
              </a:tr>
            </a:tbl>
          </a:graphicData>
        </a:graphic>
      </p:graphicFrame>
      <p:sp>
        <p:nvSpPr>
          <p:cNvPr id="5" name="TextBox 4">
            <a:extLst>
              <a:ext uri="{FF2B5EF4-FFF2-40B4-BE49-F238E27FC236}">
                <a16:creationId xmlns:a16="http://schemas.microsoft.com/office/drawing/2014/main" id="{F87CD326-0353-4437-E836-A8BD2C621FCB}"/>
              </a:ext>
            </a:extLst>
          </p:cNvPr>
          <p:cNvSpPr txBox="1"/>
          <p:nvPr/>
        </p:nvSpPr>
        <p:spPr>
          <a:xfrm>
            <a:off x="144379" y="4299284"/>
            <a:ext cx="6497053" cy="738664"/>
          </a:xfrm>
          <a:prstGeom prst="rect">
            <a:avLst/>
          </a:prstGeom>
          <a:noFill/>
        </p:spPr>
        <p:txBody>
          <a:bodyPr wrap="square" rtlCol="0">
            <a:spAutoFit/>
          </a:bodyPr>
          <a:lstStyle/>
          <a:p>
            <a:r>
              <a:rPr lang="en-GB" sz="1200" dirty="0"/>
              <a:t>IF YOU LIVE IN HINTON ST MARY AND DO NOT RECEIVE A COPY OF THE MOSAIC </a:t>
            </a:r>
            <a:r>
              <a:rPr lang="en-GB" sz="1200" b="1" dirty="0"/>
              <a:t>EVERY MONTH</a:t>
            </a:r>
            <a:r>
              <a:rPr lang="en-GB" sz="1200" dirty="0"/>
              <a:t> – PLEASE LET JANE KNOW ON 07513 632550 OR EMAIL janefilbey1964@gmail.com</a:t>
            </a:r>
          </a:p>
          <a:p>
            <a:endParaRPr lang="en-GB" dirty="0"/>
          </a:p>
        </p:txBody>
      </p:sp>
      <p:sp>
        <p:nvSpPr>
          <p:cNvPr id="6" name="TextBox 5">
            <a:extLst>
              <a:ext uri="{FF2B5EF4-FFF2-40B4-BE49-F238E27FC236}">
                <a16:creationId xmlns:a16="http://schemas.microsoft.com/office/drawing/2014/main" id="{9C396BA3-C895-9FCC-E1E1-DE9595D3E21B}"/>
              </a:ext>
            </a:extLst>
          </p:cNvPr>
          <p:cNvSpPr txBox="1"/>
          <p:nvPr/>
        </p:nvSpPr>
        <p:spPr>
          <a:xfrm>
            <a:off x="200526" y="4838715"/>
            <a:ext cx="6384758" cy="1015663"/>
          </a:xfrm>
          <a:prstGeom prst="rect">
            <a:avLst/>
          </a:prstGeom>
          <a:noFill/>
        </p:spPr>
        <p:txBody>
          <a:bodyPr wrap="square" rtlCol="0">
            <a:spAutoFit/>
          </a:bodyPr>
          <a:lstStyle/>
          <a:p>
            <a:r>
              <a:rPr lang="en-GB" sz="1400" dirty="0"/>
              <a:t>Please let me have any articles, notices, celebrations, information, items for sale, trusted traders etc you would like to have included in next month’s Mosaic.</a:t>
            </a:r>
            <a:r>
              <a:rPr lang="en-GB" sz="1400" i="1" dirty="0"/>
              <a:t>  </a:t>
            </a:r>
            <a:r>
              <a:rPr lang="en-GB" sz="1400" dirty="0"/>
              <a:t>Deadline 24</a:t>
            </a:r>
            <a:r>
              <a:rPr lang="en-GB" sz="1400" baseline="30000" dirty="0"/>
              <a:t>th</a:t>
            </a:r>
            <a:r>
              <a:rPr lang="en-GB" sz="1400" dirty="0"/>
              <a:t> of the Month. Thank you, Jane.       Janefilby1964@gmail.com</a:t>
            </a:r>
          </a:p>
          <a:p>
            <a:endParaRPr lang="en-GB" dirty="0"/>
          </a:p>
        </p:txBody>
      </p:sp>
      <p:sp>
        <p:nvSpPr>
          <p:cNvPr id="7" name="TextBox 6">
            <a:extLst>
              <a:ext uri="{FF2B5EF4-FFF2-40B4-BE49-F238E27FC236}">
                <a16:creationId xmlns:a16="http://schemas.microsoft.com/office/drawing/2014/main" id="{5792BF1E-FEAF-0E90-B5FD-178CE99BEB84}"/>
              </a:ext>
            </a:extLst>
          </p:cNvPr>
          <p:cNvSpPr txBox="1"/>
          <p:nvPr/>
        </p:nvSpPr>
        <p:spPr>
          <a:xfrm>
            <a:off x="144379" y="5854378"/>
            <a:ext cx="6440905" cy="861774"/>
          </a:xfrm>
          <a:prstGeom prst="rect">
            <a:avLst/>
          </a:prstGeom>
          <a:noFill/>
        </p:spPr>
        <p:txBody>
          <a:bodyPr wrap="square" rtlCol="0">
            <a:spAutoFit/>
          </a:bodyPr>
          <a:lstStyle/>
          <a:p>
            <a:r>
              <a:rPr lang="en-GB" sz="1600" b="1" dirty="0"/>
              <a:t>VILLAGE HALL</a:t>
            </a:r>
            <a:r>
              <a:rPr lang="en-GB" sz="1600" dirty="0"/>
              <a:t> to enquire about or book please contact Jane Filbey on 07513 632550 or janefilbey1964@gmail.com</a:t>
            </a:r>
          </a:p>
          <a:p>
            <a:endParaRPr lang="en-GB" dirty="0"/>
          </a:p>
        </p:txBody>
      </p:sp>
      <p:sp>
        <p:nvSpPr>
          <p:cNvPr id="8" name="TextBox 7">
            <a:extLst>
              <a:ext uri="{FF2B5EF4-FFF2-40B4-BE49-F238E27FC236}">
                <a16:creationId xmlns:a16="http://schemas.microsoft.com/office/drawing/2014/main" id="{7A94C5B1-6B13-4C1F-0CEA-FD4BCB189C50}"/>
              </a:ext>
            </a:extLst>
          </p:cNvPr>
          <p:cNvSpPr txBox="1"/>
          <p:nvPr/>
        </p:nvSpPr>
        <p:spPr>
          <a:xfrm>
            <a:off x="64168" y="6547002"/>
            <a:ext cx="6657474" cy="923330"/>
          </a:xfrm>
          <a:prstGeom prst="rect">
            <a:avLst/>
          </a:prstGeom>
          <a:noFill/>
        </p:spPr>
        <p:txBody>
          <a:bodyPr wrap="square" rtlCol="0">
            <a:spAutoFit/>
          </a:bodyPr>
          <a:lstStyle/>
          <a:p>
            <a:r>
              <a:rPr lang="en-GB" sz="1200" i="1" dirty="0"/>
              <a:t>Keep abreast of all things ‘HSM’ on the village </a:t>
            </a:r>
            <a:r>
              <a:rPr lang="en-GB" sz="1200" i="1" dirty="0" err="1"/>
              <a:t>facebook</a:t>
            </a:r>
            <a:r>
              <a:rPr lang="en-GB" sz="1200" i="1" dirty="0"/>
              <a:t> page: Hinton St Mary Village Group and the Hinton St Mary Website:</a:t>
            </a:r>
            <a:endParaRPr lang="en-GB" sz="1200" dirty="0"/>
          </a:p>
          <a:p>
            <a:r>
              <a:rPr lang="en-GB" sz="1200" i="1" dirty="0">
                <a:hlinkClick r:id="rId3"/>
              </a:rPr>
              <a:t>http://www.hintonstmary.com</a:t>
            </a:r>
            <a:r>
              <a:rPr lang="en-GB" sz="1200" i="1" dirty="0"/>
              <a:t> where all previous copies of The Mosaic are also available.</a:t>
            </a:r>
            <a:endParaRPr lang="en-GB" sz="1200" dirty="0"/>
          </a:p>
          <a:p>
            <a:endParaRPr lang="en-GB" dirty="0"/>
          </a:p>
        </p:txBody>
      </p:sp>
      <p:sp>
        <p:nvSpPr>
          <p:cNvPr id="9" name="TextBox 8">
            <a:extLst>
              <a:ext uri="{FF2B5EF4-FFF2-40B4-BE49-F238E27FC236}">
                <a16:creationId xmlns:a16="http://schemas.microsoft.com/office/drawing/2014/main" id="{E7F410B5-D0DB-A568-5798-428A598974FC}"/>
              </a:ext>
            </a:extLst>
          </p:cNvPr>
          <p:cNvSpPr txBox="1"/>
          <p:nvPr/>
        </p:nvSpPr>
        <p:spPr>
          <a:xfrm>
            <a:off x="64168" y="7331242"/>
            <a:ext cx="6521116" cy="923330"/>
          </a:xfrm>
          <a:prstGeom prst="rect">
            <a:avLst/>
          </a:prstGeom>
          <a:noFill/>
        </p:spPr>
        <p:txBody>
          <a:bodyPr wrap="square" rtlCol="0">
            <a:spAutoFit/>
          </a:bodyPr>
          <a:lstStyle/>
          <a:p>
            <a:r>
              <a:rPr lang="en-GB" sz="1200" dirty="0"/>
              <a:t>Thank you to our Advertisers and our sponsors:</a:t>
            </a:r>
          </a:p>
          <a:p>
            <a:r>
              <a:rPr lang="en-GB" sz="1200" dirty="0"/>
              <a:t>Mr &amp; Mrs Pitt Rivers, Hinton St Mary Parish Council, St Peter’s Church, HSM Village Hall Committee.</a:t>
            </a:r>
          </a:p>
          <a:p>
            <a:endParaRPr lang="en-GB" dirty="0"/>
          </a:p>
        </p:txBody>
      </p:sp>
      <p:sp>
        <p:nvSpPr>
          <p:cNvPr id="10" name="TextBox 9">
            <a:extLst>
              <a:ext uri="{FF2B5EF4-FFF2-40B4-BE49-F238E27FC236}">
                <a16:creationId xmlns:a16="http://schemas.microsoft.com/office/drawing/2014/main" id="{8BB873CE-0407-DD38-797B-7FFC736B68D5}"/>
              </a:ext>
            </a:extLst>
          </p:cNvPr>
          <p:cNvSpPr txBox="1"/>
          <p:nvPr/>
        </p:nvSpPr>
        <p:spPr>
          <a:xfrm>
            <a:off x="64168" y="8102223"/>
            <a:ext cx="6521116" cy="1292662"/>
          </a:xfrm>
          <a:prstGeom prst="rect">
            <a:avLst/>
          </a:prstGeom>
          <a:noFill/>
        </p:spPr>
        <p:txBody>
          <a:bodyPr wrap="square" rtlCol="0">
            <a:spAutoFit/>
          </a:bodyPr>
          <a:lstStyle/>
          <a:p>
            <a:r>
              <a:rPr lang="en-GB" sz="1200" b="1" u="sng" dirty="0"/>
              <a:t>CONTACT THE ESTATE:</a:t>
            </a:r>
            <a:endParaRPr lang="en-GB" sz="1200" dirty="0"/>
          </a:p>
          <a:p>
            <a:r>
              <a:rPr lang="en-GB" sz="1200" b="1" dirty="0"/>
              <a:t>If you are out and about on the estate and need to contact us for any reason whatsoever, please call </a:t>
            </a:r>
            <a:endParaRPr lang="en-GB" sz="1200" dirty="0"/>
          </a:p>
          <a:p>
            <a:r>
              <a:rPr lang="en-GB" sz="1200" b="1" dirty="0"/>
              <a:t> 07511 209705 or email us on </a:t>
            </a:r>
            <a:r>
              <a:rPr lang="en-GB" sz="1200" b="1" dirty="0">
                <a:hlinkClick r:id="rId4"/>
              </a:rPr>
              <a:t>info@hintonstmaryestate.com</a:t>
            </a:r>
            <a:r>
              <a:rPr lang="en-GB" sz="1200" b="1" dirty="0"/>
              <a:t>  and we will do our best to respond as quickly and possible. </a:t>
            </a:r>
            <a:endParaRPr lang="en-GB" sz="1200" dirty="0"/>
          </a:p>
          <a:p>
            <a:endParaRPr lang="en-GB" dirty="0"/>
          </a:p>
        </p:txBody>
      </p:sp>
    </p:spTree>
    <p:extLst>
      <p:ext uri="{BB962C8B-B14F-4D97-AF65-F5344CB8AC3E}">
        <p14:creationId xmlns:p14="http://schemas.microsoft.com/office/powerpoint/2010/main" val="3414334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C193B-2763-2E4C-0A0B-BB6EFD7DD1C3}"/>
              </a:ext>
            </a:extLst>
          </p:cNvPr>
          <p:cNvSpPr txBox="1"/>
          <p:nvPr/>
        </p:nvSpPr>
        <p:spPr>
          <a:xfrm>
            <a:off x="192505" y="192505"/>
            <a:ext cx="6384758" cy="1661993"/>
          </a:xfrm>
          <a:prstGeom prst="rect">
            <a:avLst/>
          </a:prstGeom>
          <a:noFill/>
        </p:spPr>
        <p:txBody>
          <a:bodyPr wrap="square" rtlCol="0">
            <a:spAutoFit/>
          </a:bodyPr>
          <a:lstStyle/>
          <a:p>
            <a:r>
              <a:rPr lang="en-GB" sz="1400" b="1" dirty="0"/>
              <a:t>Trusted Traders</a:t>
            </a:r>
            <a:endParaRPr lang="en-GB" sz="1400" dirty="0"/>
          </a:p>
          <a:p>
            <a:r>
              <a:rPr lang="en-GB" sz="1400" b="1" dirty="0"/>
              <a:t> </a:t>
            </a:r>
            <a:endParaRPr lang="en-GB" sz="1400" dirty="0"/>
          </a:p>
          <a:p>
            <a:r>
              <a:rPr lang="en-GB" sz="1400" dirty="0"/>
              <a:t>These are tradesman/workers who have been personally recommended by villagers.  Please let us have details of anybody who has done a great job for you.  Thank you.</a:t>
            </a:r>
          </a:p>
          <a:p>
            <a:r>
              <a:rPr lang="en-GB" sz="1400" dirty="0"/>
              <a:t> </a:t>
            </a:r>
          </a:p>
          <a:p>
            <a:endParaRPr lang="en-GB" dirty="0"/>
          </a:p>
        </p:txBody>
      </p:sp>
      <p:graphicFrame>
        <p:nvGraphicFramePr>
          <p:cNvPr id="3" name="Table 2">
            <a:extLst>
              <a:ext uri="{FF2B5EF4-FFF2-40B4-BE49-F238E27FC236}">
                <a16:creationId xmlns:a16="http://schemas.microsoft.com/office/drawing/2014/main" id="{4FCEA3E2-1D58-3B81-91D3-FBB9D398346E}"/>
              </a:ext>
            </a:extLst>
          </p:cNvPr>
          <p:cNvGraphicFramePr>
            <a:graphicFrameLocks noGrp="1"/>
          </p:cNvGraphicFramePr>
          <p:nvPr>
            <p:extLst>
              <p:ext uri="{D42A27DB-BD31-4B8C-83A1-F6EECF244321}">
                <p14:modId xmlns:p14="http://schemas.microsoft.com/office/powerpoint/2010/main" val="2618259734"/>
              </p:ext>
            </p:extLst>
          </p:nvPr>
        </p:nvGraphicFramePr>
        <p:xfrm>
          <a:off x="427371" y="1580122"/>
          <a:ext cx="5915025" cy="5556504"/>
        </p:xfrm>
        <a:graphic>
          <a:graphicData uri="http://schemas.openxmlformats.org/drawingml/2006/table">
            <a:tbl>
              <a:tblPr firstRow="1" firstCol="1" bandRow="1">
                <a:tableStyleId>{5940675A-B579-460E-94D1-54222C63F5DA}</a:tableStyleId>
              </a:tblPr>
              <a:tblGrid>
                <a:gridCol w="2082365">
                  <a:extLst>
                    <a:ext uri="{9D8B030D-6E8A-4147-A177-3AD203B41FA5}">
                      <a16:colId xmlns:a16="http://schemas.microsoft.com/office/drawing/2014/main" val="1440081585"/>
                    </a:ext>
                  </a:extLst>
                </a:gridCol>
                <a:gridCol w="1523447">
                  <a:extLst>
                    <a:ext uri="{9D8B030D-6E8A-4147-A177-3AD203B41FA5}">
                      <a16:colId xmlns:a16="http://schemas.microsoft.com/office/drawing/2014/main" val="2251660503"/>
                    </a:ext>
                  </a:extLst>
                </a:gridCol>
                <a:gridCol w="2309213">
                  <a:extLst>
                    <a:ext uri="{9D8B030D-6E8A-4147-A177-3AD203B41FA5}">
                      <a16:colId xmlns:a16="http://schemas.microsoft.com/office/drawing/2014/main" val="3431205558"/>
                    </a:ext>
                  </a:extLst>
                </a:gridCol>
              </a:tblGrid>
              <a:tr h="234655">
                <a:tc>
                  <a:txBody>
                    <a:bodyPr/>
                    <a:lstStyle/>
                    <a:p>
                      <a:pPr>
                        <a:lnSpc>
                          <a:spcPct val="200000"/>
                        </a:lnSpc>
                        <a:spcAft>
                          <a:spcPts val="800"/>
                        </a:spcAft>
                        <a:buNone/>
                      </a:pPr>
                      <a:r>
                        <a:rPr lang="en-GB" sz="900" kern="0">
                          <a:effectLst/>
                        </a:rPr>
                        <a:t>COMPUTER HELP</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TIM WEST</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817537 sturcomputers@hotmail.co.uk</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78347599"/>
                  </a:ext>
                </a:extLst>
              </a:tr>
              <a:tr h="375742">
                <a:tc>
                  <a:txBody>
                    <a:bodyPr/>
                    <a:lstStyle/>
                    <a:p>
                      <a:pPr>
                        <a:lnSpc>
                          <a:spcPct val="107000"/>
                        </a:lnSpc>
                        <a:spcAft>
                          <a:spcPts val="800"/>
                        </a:spcAft>
                        <a:buNone/>
                      </a:pPr>
                      <a:r>
                        <a:rPr lang="en-GB" sz="900" kern="0">
                          <a:effectLst/>
                        </a:rPr>
                        <a:t>CURTAINS, BLINDS, TRACKS, FABRICS &amp;</a:t>
                      </a:r>
                      <a:endParaRPr lang="en-GB" sz="1000" kern="100">
                        <a:effectLst/>
                      </a:endParaRPr>
                    </a:p>
                    <a:p>
                      <a:pPr>
                        <a:lnSpc>
                          <a:spcPct val="107000"/>
                        </a:lnSpc>
                        <a:spcAft>
                          <a:spcPts val="800"/>
                        </a:spcAft>
                        <a:buNone/>
                      </a:pPr>
                      <a:r>
                        <a:rPr lang="en-GB" sz="900" kern="0">
                          <a:effectLst/>
                        </a:rPr>
                        <a:t>FITTING (Marnull)</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THE CURTAIN MAN </a:t>
                      </a:r>
                      <a:endParaRPr lang="en-GB" sz="1000" kern="100">
                        <a:effectLst/>
                      </a:endParaRPr>
                    </a:p>
                    <a:p>
                      <a:pPr>
                        <a:lnSpc>
                          <a:spcPct val="107000"/>
                        </a:lnSpc>
                        <a:spcAft>
                          <a:spcPts val="800"/>
                        </a:spcAft>
                        <a:buNone/>
                      </a:pPr>
                      <a:r>
                        <a:rPr lang="en-GB" sz="900" kern="0">
                          <a:effectLst/>
                        </a:rPr>
                        <a:t>(Anna &amp; Tony)</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01258 821117 </a:t>
                      </a:r>
                      <a:r>
                        <a:rPr lang="en-GB" sz="900" u="sng" kern="0">
                          <a:effectLst/>
                        </a:rPr>
                        <a:t>thecurtainmanshop@gmail.com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867536457"/>
                  </a:ext>
                </a:extLst>
              </a:tr>
              <a:tr h="234655">
                <a:tc>
                  <a:txBody>
                    <a:bodyPr/>
                    <a:lstStyle/>
                    <a:p>
                      <a:pPr>
                        <a:lnSpc>
                          <a:spcPct val="200000"/>
                        </a:lnSpc>
                        <a:spcAft>
                          <a:spcPts val="800"/>
                        </a:spcAft>
                        <a:buNone/>
                      </a:pPr>
                      <a:r>
                        <a:rPr lang="en-GB" sz="900" kern="0">
                          <a:effectLst/>
                        </a:rPr>
                        <a:t>CARPENTRY/JOINERY</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NIGEL BASTABLE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01258 860459  </a:t>
                      </a:r>
                      <a:r>
                        <a:rPr lang="en-GB" sz="900" u="sng" kern="0">
                          <a:effectLst/>
                          <a:hlinkClick r:id="rId2"/>
                        </a:rPr>
                        <a:t>www.nigelbastable.co.uk</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733655195"/>
                  </a:ext>
                </a:extLst>
              </a:tr>
              <a:tr h="234655">
                <a:tc>
                  <a:txBody>
                    <a:bodyPr/>
                    <a:lstStyle/>
                    <a:p>
                      <a:pPr>
                        <a:lnSpc>
                          <a:spcPct val="200000"/>
                        </a:lnSpc>
                        <a:spcAft>
                          <a:spcPts val="800"/>
                        </a:spcAft>
                        <a:buNone/>
                      </a:pPr>
                      <a:r>
                        <a:rPr lang="en-GB" sz="900" kern="0">
                          <a:effectLst/>
                        </a:rPr>
                        <a:t>CARPENTRY (&amp; WOODEN FLOORS)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GARY CORCORAN</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07920557651 </a:t>
                      </a:r>
                      <a:r>
                        <a:rPr lang="en-GB" sz="900" u="sng" kern="0">
                          <a:effectLst/>
                          <a:hlinkClick r:id="rId3"/>
                        </a:rPr>
                        <a:t>gccarpentry@hotmail.co.uk</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083539505"/>
                  </a:ext>
                </a:extLst>
              </a:tr>
              <a:tr h="234655">
                <a:tc>
                  <a:txBody>
                    <a:bodyPr/>
                    <a:lstStyle/>
                    <a:p>
                      <a:pPr>
                        <a:lnSpc>
                          <a:spcPct val="200000"/>
                        </a:lnSpc>
                        <a:spcAft>
                          <a:spcPts val="800"/>
                        </a:spcAft>
                        <a:buNone/>
                      </a:pPr>
                      <a:r>
                        <a:rPr lang="en-GB" sz="900" kern="0">
                          <a:effectLst/>
                        </a:rPr>
                        <a:t>APPLIANCE REPAIRS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ANDY BLANDFORD</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07484 861797 </a:t>
                      </a:r>
                      <a:r>
                        <a:rPr lang="en-GB" sz="900" u="sng" kern="0">
                          <a:effectLst/>
                          <a:hlinkClick r:id="rId4"/>
                        </a:rPr>
                        <a:t>andyblandford1@gmail.com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971270343"/>
                  </a:ext>
                </a:extLst>
              </a:tr>
              <a:tr h="375742">
                <a:tc>
                  <a:txBody>
                    <a:bodyPr/>
                    <a:lstStyle/>
                    <a:p>
                      <a:pPr>
                        <a:lnSpc>
                          <a:spcPct val="200000"/>
                        </a:lnSpc>
                        <a:spcAft>
                          <a:spcPts val="800"/>
                        </a:spcAft>
                        <a:buNone/>
                      </a:pPr>
                      <a:r>
                        <a:rPr lang="en-GB" sz="900" kern="0">
                          <a:effectLst/>
                        </a:rPr>
                        <a:t>PEST CONTROL</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MARK GOULD</a:t>
                      </a:r>
                      <a:endParaRPr lang="en-GB" sz="1000" kern="100">
                        <a:effectLst/>
                      </a:endParaRPr>
                    </a:p>
                    <a:p>
                      <a:pPr>
                        <a:lnSpc>
                          <a:spcPct val="107000"/>
                        </a:lnSpc>
                        <a:spcAft>
                          <a:spcPts val="800"/>
                        </a:spcAft>
                        <a:buNone/>
                      </a:pPr>
                      <a:r>
                        <a:rPr lang="en-GB" sz="900" kern="0">
                          <a:effectLst/>
                        </a:rPr>
                        <a:t>(Rats, Wasps, Moles &amp; Fleas)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07999 957694 </a:t>
                      </a:r>
                      <a:r>
                        <a:rPr lang="en-GB" sz="900" u="sng" kern="0">
                          <a:effectLst/>
                          <a:hlinkClick r:id="rId5"/>
                        </a:rPr>
                        <a:t>mark_gould2@btconnect.com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733962604"/>
                  </a:ext>
                </a:extLst>
              </a:tr>
              <a:tr h="234655">
                <a:tc>
                  <a:txBody>
                    <a:bodyPr/>
                    <a:lstStyle/>
                    <a:p>
                      <a:pPr>
                        <a:lnSpc>
                          <a:spcPct val="200000"/>
                        </a:lnSpc>
                        <a:spcAft>
                          <a:spcPts val="800"/>
                        </a:spcAft>
                        <a:buNone/>
                      </a:pPr>
                      <a:r>
                        <a:rPr lang="en-GB" sz="900" kern="0">
                          <a:effectLst/>
                        </a:rPr>
                        <a:t>BUILDERS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ANDREW TRIM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07939 541128</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3567274368"/>
                  </a:ext>
                </a:extLst>
              </a:tr>
              <a:tr h="234655">
                <a:tc>
                  <a:txBody>
                    <a:bodyPr/>
                    <a:lstStyle/>
                    <a:p>
                      <a:pPr>
                        <a:lnSpc>
                          <a:spcPct val="200000"/>
                        </a:lnSpc>
                        <a:spcAft>
                          <a:spcPts val="800"/>
                        </a:spcAft>
                        <a:buNone/>
                      </a:pPr>
                      <a:r>
                        <a:rPr lang="en-GB" sz="900" kern="0">
                          <a:effectLst/>
                        </a:rPr>
                        <a:t>FENCING &amp; REPAIRS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DAVID WHITEHAND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07549 151 799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761211073"/>
                  </a:ext>
                </a:extLst>
              </a:tr>
              <a:tr h="234655">
                <a:tc>
                  <a:txBody>
                    <a:bodyPr/>
                    <a:lstStyle/>
                    <a:p>
                      <a:pPr>
                        <a:lnSpc>
                          <a:spcPct val="200000"/>
                        </a:lnSpc>
                        <a:spcAft>
                          <a:spcPts val="800"/>
                        </a:spcAft>
                        <a:buNone/>
                      </a:pPr>
                      <a:r>
                        <a:rPr lang="en-GB" sz="900" kern="0">
                          <a:effectLst/>
                        </a:rPr>
                        <a:t>BOILER MAINTENANCE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BOB JONES &amp; SON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01963 362 502</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3302906775"/>
                  </a:ext>
                </a:extLst>
              </a:tr>
              <a:tr h="361204">
                <a:tc>
                  <a:txBody>
                    <a:bodyPr/>
                    <a:lstStyle/>
                    <a:p>
                      <a:pPr>
                        <a:lnSpc>
                          <a:spcPct val="200000"/>
                        </a:lnSpc>
                        <a:spcAft>
                          <a:spcPts val="800"/>
                        </a:spcAft>
                        <a:buNone/>
                      </a:pP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800" kern="0">
                          <a:effectLst/>
                        </a:rPr>
                        <a:t> </a:t>
                      </a:r>
                      <a:endParaRPr lang="en-GB" sz="1000" kern="100">
                        <a:effectLst/>
                      </a:endParaRPr>
                    </a:p>
                    <a:p>
                      <a:pPr>
                        <a:lnSpc>
                          <a:spcPct val="107000"/>
                        </a:lnSpc>
                        <a:spcAft>
                          <a:spcPts val="800"/>
                        </a:spcAft>
                        <a:buNone/>
                      </a:pP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880330953"/>
                  </a:ext>
                </a:extLst>
              </a:tr>
              <a:tr h="234655">
                <a:tc>
                  <a:txBody>
                    <a:bodyPr/>
                    <a:lstStyle/>
                    <a:p>
                      <a:pPr>
                        <a:lnSpc>
                          <a:spcPct val="200000"/>
                        </a:lnSpc>
                        <a:spcAft>
                          <a:spcPts val="800"/>
                        </a:spcAft>
                        <a:buNone/>
                      </a:pPr>
                      <a:r>
                        <a:rPr lang="en-GB" sz="900" kern="0">
                          <a:effectLst/>
                        </a:rPr>
                        <a:t>PRIVATE CARER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TINA BROWN</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0777 5430457</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76647609"/>
                  </a:ext>
                </a:extLst>
              </a:tr>
              <a:tr h="234655">
                <a:tc>
                  <a:txBody>
                    <a:bodyPr/>
                    <a:lstStyle/>
                    <a:p>
                      <a:pPr>
                        <a:lnSpc>
                          <a:spcPct val="200000"/>
                        </a:lnSpc>
                        <a:spcAft>
                          <a:spcPts val="800"/>
                        </a:spcAft>
                        <a:buNone/>
                      </a:pPr>
                      <a:r>
                        <a:rPr lang="en-GB" sz="900" kern="0">
                          <a:effectLst/>
                        </a:rPr>
                        <a:t>BUILDING &amp; RENOVATION</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MARK GORDGE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07941 443 306</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3821022090"/>
                  </a:ext>
                </a:extLst>
              </a:tr>
              <a:tr h="234655">
                <a:tc>
                  <a:txBody>
                    <a:bodyPr/>
                    <a:lstStyle/>
                    <a:p>
                      <a:pPr>
                        <a:lnSpc>
                          <a:spcPct val="200000"/>
                        </a:lnSpc>
                        <a:spcAft>
                          <a:spcPts val="800"/>
                        </a:spcAft>
                        <a:buNone/>
                      </a:pPr>
                      <a:r>
                        <a:rPr lang="en-GB" sz="900" kern="0">
                          <a:effectLst/>
                        </a:rPr>
                        <a:t>ROOFING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BEN GIBBS ROOFING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07912 655095 </a:t>
                      </a:r>
                      <a:r>
                        <a:rPr lang="en-GB" sz="900" u="sng" kern="0">
                          <a:effectLst/>
                          <a:hlinkClick r:id="rId6"/>
                        </a:rPr>
                        <a:t>Bengibbs.roof@gmail.com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56664396"/>
                  </a:ext>
                </a:extLst>
              </a:tr>
              <a:tr h="234655">
                <a:tc>
                  <a:txBody>
                    <a:bodyPr/>
                    <a:lstStyle/>
                    <a:p>
                      <a:pPr>
                        <a:lnSpc>
                          <a:spcPct val="200000"/>
                        </a:lnSpc>
                        <a:spcAft>
                          <a:spcPts val="800"/>
                        </a:spcAft>
                        <a:buNone/>
                      </a:pPr>
                      <a:r>
                        <a:rPr lang="en-GB" sz="900" kern="0">
                          <a:effectLst/>
                        </a:rPr>
                        <a:t>SCAFFOLDING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EDW SCAFFOLDING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07474 552259 </a:t>
                      </a:r>
                      <a:r>
                        <a:rPr lang="en-GB" sz="900" u="sng" kern="0">
                          <a:effectLst/>
                          <a:hlinkClick r:id="rId7"/>
                        </a:rPr>
                        <a:t>elwin1965@icloud.com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02482976"/>
                  </a:ext>
                </a:extLst>
              </a:tr>
              <a:tr h="234655">
                <a:tc>
                  <a:txBody>
                    <a:bodyPr/>
                    <a:lstStyle/>
                    <a:p>
                      <a:pPr>
                        <a:lnSpc>
                          <a:spcPct val="200000"/>
                        </a:lnSpc>
                        <a:spcAft>
                          <a:spcPts val="800"/>
                        </a:spcAft>
                        <a:buNone/>
                      </a:pPr>
                      <a:r>
                        <a:rPr lang="en-GB" sz="900" kern="0">
                          <a:effectLst/>
                        </a:rPr>
                        <a:t>HEDGE/TREE CUTTING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HAMBLEDONS 0783347833</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01258 721552   </a:t>
                      </a:r>
                      <a:r>
                        <a:rPr lang="en-GB" sz="900" u="sng" kern="0">
                          <a:effectLst/>
                        </a:rPr>
                        <a:t>info@hambeldons.co</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079942525"/>
                  </a:ext>
                </a:extLst>
              </a:tr>
              <a:tr h="234655">
                <a:tc>
                  <a:txBody>
                    <a:bodyPr/>
                    <a:lstStyle/>
                    <a:p>
                      <a:pPr>
                        <a:lnSpc>
                          <a:spcPct val="200000"/>
                        </a:lnSpc>
                        <a:spcAft>
                          <a:spcPts val="800"/>
                        </a:spcAft>
                        <a:buNone/>
                      </a:pPr>
                      <a:r>
                        <a:rPr lang="en-GB" sz="900" kern="0">
                          <a:effectLst/>
                        </a:rPr>
                        <a:t>PLASTERER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ROBBY PROCTOR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07872 634677 </a:t>
                      </a:r>
                      <a:r>
                        <a:rPr lang="en-GB" sz="900" u="sng" kern="0">
                          <a:effectLst/>
                          <a:hlinkClick r:id="rId8"/>
                        </a:rPr>
                        <a:t>robbyproctor29@gmail.com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16831026"/>
                  </a:ext>
                </a:extLst>
              </a:tr>
              <a:tr h="234655">
                <a:tc>
                  <a:txBody>
                    <a:bodyPr/>
                    <a:lstStyle/>
                    <a:p>
                      <a:pPr>
                        <a:lnSpc>
                          <a:spcPct val="200000"/>
                        </a:lnSpc>
                        <a:spcAft>
                          <a:spcPts val="800"/>
                        </a:spcAft>
                        <a:buNone/>
                      </a:pPr>
                      <a:r>
                        <a:rPr lang="en-GB" sz="900" kern="0">
                          <a:effectLst/>
                        </a:rPr>
                        <a:t>CHIMNEY SWEEP</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CHRIS PERRINS 07824 698109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01258 837499    </a:t>
                      </a:r>
                      <a:r>
                        <a:rPr lang="en-GB" sz="900" u="sng" kern="0">
                          <a:effectLst/>
                        </a:rPr>
                        <a:t>cfperrins@gmail.com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829707087"/>
                  </a:ext>
                </a:extLst>
              </a:tr>
              <a:tr h="234655">
                <a:tc>
                  <a:txBody>
                    <a:bodyPr/>
                    <a:lstStyle/>
                    <a:p>
                      <a:pPr>
                        <a:lnSpc>
                          <a:spcPct val="200000"/>
                        </a:lnSpc>
                        <a:spcAft>
                          <a:spcPts val="800"/>
                        </a:spcAft>
                        <a:buNone/>
                      </a:pPr>
                      <a:r>
                        <a:rPr lang="en-GB" sz="900" kern="0">
                          <a:effectLst/>
                        </a:rPr>
                        <a:t>PLUMBER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GARY WATKINS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dirty="0">
                          <a:effectLst/>
                        </a:rPr>
                        <a:t>07887 605112 </a:t>
                      </a:r>
                      <a:r>
                        <a:rPr lang="en-GB" sz="900" u="sng" kern="0" dirty="0">
                          <a:effectLst/>
                          <a:hlinkClick r:id="rId9"/>
                        </a:rPr>
                        <a:t>sales@tradetanks.com</a:t>
                      </a:r>
                      <a:r>
                        <a:rPr lang="en-GB" sz="900" kern="0" dirty="0">
                          <a:effectLst/>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754774717"/>
                  </a:ext>
                </a:extLst>
              </a:tr>
            </a:tbl>
          </a:graphicData>
        </a:graphic>
      </p:graphicFrame>
      <p:pic>
        <p:nvPicPr>
          <p:cNvPr id="7" name="Picture 6">
            <a:extLst>
              <a:ext uri="{FF2B5EF4-FFF2-40B4-BE49-F238E27FC236}">
                <a16:creationId xmlns:a16="http://schemas.microsoft.com/office/drawing/2014/main" id="{F8C31F19-8306-100B-2B7E-41CBBBD0009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9608" t="6952" r="9598" b="71537"/>
          <a:stretch>
            <a:fillRect/>
          </a:stretch>
        </p:blipFill>
        <p:spPr bwMode="auto">
          <a:xfrm>
            <a:off x="607719" y="7461373"/>
            <a:ext cx="5642562" cy="212573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74096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4">
            <a:extLst>
              <a:ext uri="{FF2B5EF4-FFF2-40B4-BE49-F238E27FC236}">
                <a16:creationId xmlns:a16="http://schemas.microsoft.com/office/drawing/2014/main" id="{63626B55-3946-020E-98E3-1EF37F16427F}"/>
              </a:ext>
            </a:extLst>
          </p:cNvPr>
          <p:cNvSpPr txBox="1">
            <a:spLocks noChangeArrowheads="1"/>
          </p:cNvSpPr>
          <p:nvPr/>
        </p:nvSpPr>
        <p:spPr bwMode="auto">
          <a:xfrm>
            <a:off x="126555" y="168033"/>
            <a:ext cx="3840480" cy="244118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ct val="107000"/>
              </a:lnSpc>
              <a:spcAft>
                <a:spcPts val="800"/>
              </a:spcAft>
              <a:buNone/>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Martin Bennett – Local Mechanic</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(based in Hinton St Mary)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 repair and service modern and everyday cars as well as specialising in repairing and restoring classic cars.</a:t>
            </a: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I have diagnostics equipment available.   </a:t>
            </a: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Phone 07746817072   </a:t>
            </a:r>
          </a:p>
          <a:p>
            <a:pPr algn="ctr">
              <a:lnSpc>
                <a:spcPct val="107000"/>
              </a:lnSpc>
              <a:spcAft>
                <a:spcPts val="800"/>
              </a:spcAft>
              <a:buNone/>
            </a:pPr>
            <a:r>
              <a:rPr lang="en-GB" sz="1100" b="1"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Email </a:t>
            </a: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martin@mbclassiccars.co.uk</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5" name="Picture 4">
            <a:extLst>
              <a:ext uri="{FF2B5EF4-FFF2-40B4-BE49-F238E27FC236}">
                <a16:creationId xmlns:a16="http://schemas.microsoft.com/office/drawing/2014/main" id="{D4505E2F-47EA-29D5-CEF2-27F1A108055D}"/>
              </a:ext>
            </a:extLst>
          </p:cNvPr>
          <p:cNvPicPr>
            <a:picLocks noChangeAspect="1"/>
          </p:cNvPicPr>
          <p:nvPr/>
        </p:nvPicPr>
        <p:blipFill>
          <a:blip r:embed="rId3">
            <a:extLst>
              <a:ext uri="{28A0092B-C50C-407E-A947-70E740481C1C}">
                <a14:useLocalDpi xmlns:a14="http://schemas.microsoft.com/office/drawing/2010/main" val="0"/>
              </a:ext>
            </a:extLst>
          </a:blip>
          <a:srcRect l="10133" t="7732" r="10933" b="21600"/>
          <a:stretch>
            <a:fillRect/>
          </a:stretch>
        </p:blipFill>
        <p:spPr bwMode="auto">
          <a:xfrm>
            <a:off x="275445" y="1793074"/>
            <a:ext cx="553085" cy="495300"/>
          </a:xfrm>
          <a:prstGeom prst="rect">
            <a:avLst/>
          </a:prstGeom>
          <a:noFill/>
        </p:spPr>
      </p:pic>
      <p:pic>
        <p:nvPicPr>
          <p:cNvPr id="6" name="Picture 5" descr="A black and white business card&#10;&#10;AI-generated content may be incorrect.">
            <a:extLst>
              <a:ext uri="{FF2B5EF4-FFF2-40B4-BE49-F238E27FC236}">
                <a16:creationId xmlns:a16="http://schemas.microsoft.com/office/drawing/2014/main" id="{2EB1FBD0-5159-23FB-90C1-DBD46855BABD}"/>
              </a:ext>
            </a:extLst>
          </p:cNvPr>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bwMode="auto">
          <a:xfrm>
            <a:off x="4145494" y="352304"/>
            <a:ext cx="2353597" cy="2072640"/>
          </a:xfrm>
          <a:prstGeom prst="rect">
            <a:avLst/>
          </a:prstGeom>
          <a:noFill/>
          <a:ln w="28575">
            <a:solidFill>
              <a:schemeClr val="tx1"/>
            </a:solidFill>
          </a:ln>
        </p:spPr>
      </p:pic>
      <p:sp>
        <p:nvSpPr>
          <p:cNvPr id="7" name="Text Box 2">
            <a:extLst>
              <a:ext uri="{FF2B5EF4-FFF2-40B4-BE49-F238E27FC236}">
                <a16:creationId xmlns:a16="http://schemas.microsoft.com/office/drawing/2014/main" id="{D567E083-836D-4831-0BB4-0BCAE70F01E2}"/>
              </a:ext>
            </a:extLst>
          </p:cNvPr>
          <p:cNvSpPr txBox="1">
            <a:spLocks noChangeArrowheads="1"/>
          </p:cNvSpPr>
          <p:nvPr/>
        </p:nvSpPr>
        <p:spPr bwMode="auto">
          <a:xfrm>
            <a:off x="126555" y="2732029"/>
            <a:ext cx="4443730" cy="244118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ct val="107000"/>
              </a:lnSpc>
              <a:spcAft>
                <a:spcPts val="800"/>
              </a:spcAft>
              <a:buNone/>
            </a:pPr>
            <a:r>
              <a:rPr lang="en-GB" sz="1600" b="1" kern="100" dirty="0">
                <a:effectLst/>
                <a:latin typeface="Calibri" panose="020F0502020204030204" pitchFamily="34" charset="0"/>
                <a:ea typeface="Calibri" panose="020F0502020204030204" pitchFamily="34" charset="0"/>
                <a:cs typeface="Times New Roman" panose="02020603050405020304" pitchFamily="18" charset="0"/>
              </a:rPr>
              <a:t>                      NIGEL BASTABLE LTD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300" b="1" kern="100" dirty="0">
                <a:effectLst/>
                <a:latin typeface="Calibri" panose="020F0502020204030204" pitchFamily="34" charset="0"/>
                <a:ea typeface="Calibri" panose="020F0502020204030204" pitchFamily="34" charset="0"/>
                <a:cs typeface="Times New Roman" panose="02020603050405020304" pitchFamily="18" charset="0"/>
              </a:rPr>
              <a:t>                              CARPENTRY &amp; JOINERY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1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300" b="1" kern="100" dirty="0">
                <a:effectLst/>
                <a:latin typeface="Calibri" panose="020F0502020204030204" pitchFamily="34" charset="0"/>
                <a:ea typeface="Calibri" panose="020F0502020204030204" pitchFamily="34" charset="0"/>
                <a:cs typeface="Times New Roman" panose="02020603050405020304" pitchFamily="18" charset="0"/>
              </a:rPr>
              <a:t>The Building Yard – Hinton St Mary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Doors, Windows, Wardrobes, Stairs, Kitchens, Cupboards, Bookcases Etc.</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                                          Renovations and Repairs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                                                  01258 860459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1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b="1"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nigelbastable@btinternet.com</a:t>
            </a: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b="1"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www.nigelbastable.co.uk</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Picture 7" descr="✓ A type of hand plane that serves as a carpentry tool for paring, smoothing,  trunig, and finishing woodwork, using muscle power , vintage line drawing  or engraving illustration. premium vector in">
            <a:extLst>
              <a:ext uri="{FF2B5EF4-FFF2-40B4-BE49-F238E27FC236}">
                <a16:creationId xmlns:a16="http://schemas.microsoft.com/office/drawing/2014/main" id="{04252EAD-292F-8B7E-C5AE-D2A15E138A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auto">
          <a:xfrm>
            <a:off x="3080276" y="2811732"/>
            <a:ext cx="1265517" cy="572135"/>
          </a:xfrm>
          <a:prstGeom prst="rect">
            <a:avLst/>
          </a:prstGeom>
          <a:noFill/>
          <a:ln>
            <a:noFill/>
          </a:ln>
        </p:spPr>
      </p:pic>
      <p:sp>
        <p:nvSpPr>
          <p:cNvPr id="9" name="Text Box 9">
            <a:extLst>
              <a:ext uri="{FF2B5EF4-FFF2-40B4-BE49-F238E27FC236}">
                <a16:creationId xmlns:a16="http://schemas.microsoft.com/office/drawing/2014/main" id="{97AA15F1-24C9-F506-C3FF-1C78595B8391}"/>
              </a:ext>
            </a:extLst>
          </p:cNvPr>
          <p:cNvSpPr txBox="1">
            <a:spLocks noChangeArrowheads="1"/>
          </p:cNvSpPr>
          <p:nvPr/>
        </p:nvSpPr>
        <p:spPr bwMode="auto">
          <a:xfrm>
            <a:off x="126555" y="5375728"/>
            <a:ext cx="2446365" cy="436223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ct val="107000"/>
              </a:lnSpc>
              <a:spcAft>
                <a:spcPts val="800"/>
              </a:spcAft>
              <a:buNone/>
            </a:pPr>
            <a:r>
              <a:rPr lang="en-GB" sz="1400" b="1" kern="100" dirty="0">
                <a:effectLst/>
                <a:latin typeface="Times New Roman" panose="02020603050405020304" pitchFamily="18" charset="0"/>
                <a:ea typeface="Aptos" panose="020B0004020202020204" pitchFamily="34" charset="0"/>
                <a:cs typeface="Times New Roman" panose="02020603050405020304" pitchFamily="18" charset="0"/>
              </a:rPr>
              <a:t>Rose’s Yard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400" b="1" kern="100" dirty="0">
                <a:effectLst/>
                <a:latin typeface="Times New Roman" panose="02020603050405020304" pitchFamily="18" charset="0"/>
                <a:ea typeface="Aptos" panose="020B0004020202020204" pitchFamily="34" charset="0"/>
                <a:cs typeface="Times New Roman" panose="02020603050405020304" pitchFamily="18" charset="0"/>
              </a:rPr>
              <a:t>Hinton St Mary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400" b="1" kern="100" dirty="0">
                <a:effectLst/>
                <a:latin typeface="Times New Roman" panose="02020603050405020304" pitchFamily="18" charset="0"/>
                <a:ea typeface="Aptos" panose="020B0004020202020204" pitchFamily="34" charset="0"/>
                <a:cs typeface="Times New Roman" panose="02020603050405020304" pitchFamily="18" charset="0"/>
              </a:rPr>
              <a:t>Air B and B</a:t>
            </a:r>
          </a:p>
          <a:p>
            <a:pPr algn="ctr">
              <a:lnSpc>
                <a:spcPct val="107000"/>
              </a:lnSpc>
              <a:spcAft>
                <a:spcPts val="800"/>
              </a:spcAft>
              <a:buNone/>
            </a:pPr>
            <a:endParaRPr lang="en-GB" sz="1400" b="1" kern="100" dirty="0">
              <a:latin typeface="Times New Roman" panose="02020603050405020304" pitchFamily="18"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GB" sz="14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5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Self-Contained first floor annex</a:t>
            </a: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in the centre of the village</a:t>
            </a:r>
          </a:p>
          <a:p>
            <a:pPr algn="ctr">
              <a:lnSpc>
                <a:spcPct val="107000"/>
              </a:lnSpc>
              <a:spcAft>
                <a:spcPts val="800"/>
              </a:spcAft>
              <a:buNone/>
            </a:pPr>
            <a:r>
              <a:rPr lang="en-GB" sz="2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sleeping 4</a:t>
            </a:r>
          </a:p>
          <a:p>
            <a:pPr algn="ctr">
              <a:lnSpc>
                <a:spcPct val="107000"/>
              </a:lnSpc>
              <a:spcAft>
                <a:spcPts val="800"/>
              </a:spcAft>
              <a:buNone/>
            </a:pPr>
            <a:r>
              <a:rPr lang="en-GB" sz="3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Contact Jo</a:t>
            </a:r>
          </a:p>
          <a:p>
            <a:pPr algn="ctr">
              <a:lnSpc>
                <a:spcPct val="107000"/>
              </a:lnSpc>
              <a:spcAft>
                <a:spcPts val="800"/>
              </a:spcAft>
              <a:buNone/>
            </a:pPr>
            <a:r>
              <a:rPr lang="en-GB" sz="1100" u="sng" kern="100" dirty="0">
                <a:solidFill>
                  <a:srgbClr val="215E99"/>
                </a:solidFill>
                <a:effectLst/>
                <a:latin typeface="Aptos" panose="020B0004020202020204" pitchFamily="34" charset="0"/>
                <a:ea typeface="Aptos" panose="020B0004020202020204" pitchFamily="34" charset="0"/>
                <a:cs typeface="Times New Roman" panose="02020603050405020304" pitchFamily="18" charset="0"/>
                <a:hlinkClick r:id="rId9"/>
              </a:rPr>
              <a:t>jo.martin99@btinternet.com</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 07860 612412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Or Book Via Air B &amp; B </a:t>
            </a:r>
          </a:p>
        </p:txBody>
      </p:sp>
      <p:pic>
        <p:nvPicPr>
          <p:cNvPr id="11" name="Picture 10">
            <a:extLst>
              <a:ext uri="{FF2B5EF4-FFF2-40B4-BE49-F238E27FC236}">
                <a16:creationId xmlns:a16="http://schemas.microsoft.com/office/drawing/2014/main" id="{DE016147-11E8-C301-9B14-A82BAFC48A9C}"/>
              </a:ext>
            </a:extLst>
          </p:cNvPr>
          <p:cNvPicPr>
            <a:picLocks noChangeAspect="1"/>
          </p:cNvPicPr>
          <p:nvPr/>
        </p:nvPicPr>
        <p:blipFill>
          <a:blip r:embed="rId10"/>
          <a:stretch>
            <a:fillRect/>
          </a:stretch>
        </p:blipFill>
        <p:spPr>
          <a:xfrm>
            <a:off x="551987" y="6331445"/>
            <a:ext cx="1725318" cy="1225402"/>
          </a:xfrm>
          <a:prstGeom prst="rect">
            <a:avLst/>
          </a:prstGeom>
        </p:spPr>
      </p:pic>
      <p:pic>
        <p:nvPicPr>
          <p:cNvPr id="14" name="Picture 13" descr="A couch in a room&#10;&#10;Description automatically generated">
            <a:extLst>
              <a:ext uri="{FF2B5EF4-FFF2-40B4-BE49-F238E27FC236}">
                <a16:creationId xmlns:a16="http://schemas.microsoft.com/office/drawing/2014/main" id="{30B65AB5-CFFB-4C72-1FC2-3B41427321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auto">
          <a:xfrm>
            <a:off x="2702641" y="8059037"/>
            <a:ext cx="3933825" cy="1782514"/>
          </a:xfrm>
          <a:prstGeom prst="rect">
            <a:avLst/>
          </a:prstGeom>
          <a:noFill/>
        </p:spPr>
      </p:pic>
      <p:sp>
        <p:nvSpPr>
          <p:cNvPr id="16" name="TextBox 15">
            <a:extLst>
              <a:ext uri="{FF2B5EF4-FFF2-40B4-BE49-F238E27FC236}">
                <a16:creationId xmlns:a16="http://schemas.microsoft.com/office/drawing/2014/main" id="{E9E6095A-F38B-B71E-486D-AB5FEE476189}"/>
              </a:ext>
            </a:extLst>
          </p:cNvPr>
          <p:cNvSpPr txBox="1"/>
          <p:nvPr/>
        </p:nvSpPr>
        <p:spPr>
          <a:xfrm>
            <a:off x="4669553" y="2706125"/>
            <a:ext cx="2077521" cy="2492990"/>
          </a:xfrm>
          <a:prstGeom prst="rect">
            <a:avLst/>
          </a:prstGeom>
          <a:noFill/>
          <a:ln w="19050">
            <a:solidFill>
              <a:schemeClr val="tx1"/>
            </a:solidFill>
          </a:ln>
        </p:spPr>
        <p:txBody>
          <a:bodyPr wrap="square" rtlCol="0">
            <a:spAutoFit/>
          </a:bodyPr>
          <a:lstStyle/>
          <a:p>
            <a:pPr algn="ctr"/>
            <a:r>
              <a:rPr lang="en-GB" sz="1200" dirty="0"/>
              <a:t>BABYSITTER &amp; DOG SITTER/WALKER</a:t>
            </a:r>
          </a:p>
          <a:p>
            <a:pPr algn="ctr"/>
            <a:endParaRPr lang="en-GB" sz="1200" dirty="0"/>
          </a:p>
          <a:p>
            <a:pPr algn="ctr"/>
            <a:r>
              <a:rPr lang="en-GB" sz="1200" dirty="0"/>
              <a:t>I am Alice Townsend</a:t>
            </a:r>
          </a:p>
          <a:p>
            <a:pPr algn="ctr"/>
            <a:r>
              <a:rPr lang="en-GB" sz="1200" dirty="0"/>
              <a:t>I live in Hinton St Mary and I am offering babysitting or dog sitting/ walking in our village.</a:t>
            </a:r>
          </a:p>
          <a:p>
            <a:pPr algn="ctr"/>
            <a:r>
              <a:rPr lang="en-GB" sz="1200" dirty="0"/>
              <a:t>You can contact me via my phone 01258 474603</a:t>
            </a:r>
          </a:p>
          <a:p>
            <a:pPr algn="ctr"/>
            <a:endParaRPr lang="en-GB" sz="1200" dirty="0"/>
          </a:p>
          <a:p>
            <a:pPr algn="ctr"/>
            <a:r>
              <a:rPr lang="en-GB" sz="1200" dirty="0"/>
              <a:t>Ot my email ar.townsend@outlook.com</a:t>
            </a:r>
          </a:p>
        </p:txBody>
      </p:sp>
      <p:pic>
        <p:nvPicPr>
          <p:cNvPr id="18" name="Picture 17">
            <a:extLst>
              <a:ext uri="{FF2B5EF4-FFF2-40B4-BE49-F238E27FC236}">
                <a16:creationId xmlns:a16="http://schemas.microsoft.com/office/drawing/2014/main" id="{A2781997-E1EC-24B9-C9DF-A7164D5A0A14}"/>
              </a:ext>
            </a:extLst>
          </p:cNvPr>
          <p:cNvPicPr>
            <a:picLocks noChangeAspect="1"/>
          </p:cNvPicPr>
          <p:nvPr/>
        </p:nvPicPr>
        <p:blipFill>
          <a:blip r:embed="rId12"/>
          <a:stretch>
            <a:fillRect/>
          </a:stretch>
        </p:blipFill>
        <p:spPr>
          <a:xfrm>
            <a:off x="2828561" y="5263364"/>
            <a:ext cx="3807905" cy="2693172"/>
          </a:xfrm>
          <a:prstGeom prst="rect">
            <a:avLst/>
          </a:prstGeom>
        </p:spPr>
      </p:pic>
    </p:spTree>
    <p:extLst>
      <p:ext uri="{BB962C8B-B14F-4D97-AF65-F5344CB8AC3E}">
        <p14:creationId xmlns:p14="http://schemas.microsoft.com/office/powerpoint/2010/main" val="26588976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1751</TotalTime>
  <Words>2728</Words>
  <Application>Microsoft Office PowerPoint</Application>
  <PresentationFormat>A4 Paper (210x297 mm)</PresentationFormat>
  <Paragraphs>374</Paragraphs>
  <Slides>12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Filbey</dc:creator>
  <cp:lastModifiedBy>Jane Filbey</cp:lastModifiedBy>
  <cp:revision>8</cp:revision>
  <cp:lastPrinted>2026-09-26T21:49:32Z</cp:lastPrinted>
  <dcterms:created xsi:type="dcterms:W3CDTF">2026-08-23T14:22:50Z</dcterms:created>
  <dcterms:modified xsi:type="dcterms:W3CDTF">2026-09-27T08:42:16Z</dcterms:modified>
</cp:coreProperties>
</file>