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8" r:id="rId3"/>
    <p:sldId id="268" r:id="rId4"/>
    <p:sldId id="260" r:id="rId5"/>
    <p:sldId id="261" r:id="rId6"/>
    <p:sldId id="266" r:id="rId7"/>
    <p:sldId id="267" r:id="rId8"/>
    <p:sldId id="262" r:id="rId9"/>
    <p:sldId id="263" r:id="rId10"/>
    <p:sldId id="264" r:id="rId11"/>
    <p:sldId id="265" r:id="rId12"/>
  </p:sldIdLst>
  <p:sldSz cx="6858000" cy="9906000" type="A4"/>
  <p:notesSz cx="6858000"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41" autoAdjust="0"/>
    <p:restoredTop sz="78301" autoAdjust="0"/>
  </p:normalViewPr>
  <p:slideViewPr>
    <p:cSldViewPr snapToGrid="0">
      <p:cViewPr varScale="1">
        <p:scale>
          <a:sx n="42" d="100"/>
          <a:sy n="42" d="100"/>
        </p:scale>
        <p:origin x="3014"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4408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4888" y="1233488"/>
            <a:ext cx="2308225" cy="3333750"/>
          </a:xfrm>
          <a:prstGeom prst="rect">
            <a:avLst/>
          </a:prstGeom>
          <a:noFill/>
          <a:ln w="12700">
            <a:solidFill>
              <a:prstClr val="black"/>
            </a:solidFill>
          </a:ln>
        </p:spPr>
      </p:sp>
      <p:sp>
        <p:nvSpPr>
          <p:cNvPr id="3" name="Notes Placeholder 2"/>
          <p:cNvSpPr>
            <a:spLocks noGrp="1"/>
          </p:cNvSpPr>
          <p:nvPr>
            <p:ph type="body" idx="1"/>
          </p:nvPr>
        </p:nvSpPr>
        <p:spPr>
          <a:xfrm>
            <a:off x="685800" y="4751934"/>
            <a:ext cx="5486400" cy="3888232"/>
          </a:xfrm>
          <a:prstGeom prst="rect">
            <a:avLst/>
          </a:prstGeom>
        </p:spPr>
        <p:txBody>
          <a:bodyPr/>
          <a:lstStyle/>
          <a:p>
            <a:endParaRPr lang="en-GB" dirty="0"/>
          </a:p>
        </p:txBody>
      </p:sp>
    </p:spTree>
    <p:extLst>
      <p:ext uri="{BB962C8B-B14F-4D97-AF65-F5344CB8AC3E}">
        <p14:creationId xmlns:p14="http://schemas.microsoft.com/office/powerpoint/2010/main" val="2631280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4888" y="1233488"/>
            <a:ext cx="2308225" cy="3333750"/>
          </a:xfrm>
          <a:prstGeom prst="rect">
            <a:avLst/>
          </a:prstGeom>
          <a:noFill/>
          <a:ln w="12700">
            <a:solidFill>
              <a:prstClr val="black"/>
            </a:solidFill>
          </a:ln>
        </p:spPr>
      </p:sp>
      <p:sp>
        <p:nvSpPr>
          <p:cNvPr id="3" name="Notes Placeholder 2"/>
          <p:cNvSpPr>
            <a:spLocks noGrp="1"/>
          </p:cNvSpPr>
          <p:nvPr>
            <p:ph type="body" idx="1"/>
          </p:nvPr>
        </p:nvSpPr>
        <p:spPr>
          <a:xfrm>
            <a:off x="685800" y="4751934"/>
            <a:ext cx="5486400" cy="3888232"/>
          </a:xfrm>
          <a:prstGeom prst="rect">
            <a:avLst/>
          </a:prstGeom>
        </p:spPr>
        <p:txBody>
          <a:bodyPr/>
          <a:lstStyle/>
          <a:p>
            <a:endParaRPr lang="en-GB" dirty="0"/>
          </a:p>
        </p:txBody>
      </p:sp>
    </p:spTree>
    <p:extLst>
      <p:ext uri="{BB962C8B-B14F-4D97-AF65-F5344CB8AC3E}">
        <p14:creationId xmlns:p14="http://schemas.microsoft.com/office/powerpoint/2010/main" val="3790961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473731-43ED-4E3E-BD86-C0746520F362}" type="slidenum">
              <a:rPr lang="en-GB" smtClean="0"/>
              <a:t>8</a:t>
            </a:fld>
            <a:endParaRPr lang="en-GB"/>
          </a:p>
        </p:txBody>
      </p:sp>
    </p:spTree>
    <p:extLst>
      <p:ext uri="{BB962C8B-B14F-4D97-AF65-F5344CB8AC3E}">
        <p14:creationId xmlns:p14="http://schemas.microsoft.com/office/powerpoint/2010/main" val="1273722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C173E3-CD37-4EA7-8C28-24A9164CFA13}" type="datetimeFigureOut">
              <a:rPr lang="en-GB" smtClean="0"/>
              <a:t>29/10/2026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417679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C173E3-CD37-4EA7-8C28-24A9164CFA13}" type="datetimeFigureOut">
              <a:rPr lang="en-GB" smtClean="0"/>
              <a:t>29/10/2026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2190188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9C173E3-CD37-4EA7-8C28-24A9164CFA13}" type="datetimeFigureOut">
              <a:rPr lang="en-GB" smtClean="0"/>
              <a:t>29/10/2026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4225890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C173E3-CD37-4EA7-8C28-24A9164CFA13}" type="datetimeFigureOut">
              <a:rPr lang="en-GB" smtClean="0"/>
              <a:t>29/10/2026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1378098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C173E3-CD37-4EA7-8C28-24A9164CFA13}" type="datetimeFigureOut">
              <a:rPr lang="en-GB" smtClean="0"/>
              <a:t>29/10/2026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3262355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C173E3-CD37-4EA7-8C28-24A9164CFA13}" type="datetimeFigureOut">
              <a:rPr lang="en-GB" smtClean="0"/>
              <a:t>29/10/2026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948211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C173E3-CD37-4EA7-8C28-24A9164CFA13}" type="datetimeFigureOut">
              <a:rPr lang="en-GB" smtClean="0"/>
              <a:t>29/10/2026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3623960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9C173E3-CD37-4EA7-8C28-24A9164CFA13}" type="datetimeFigureOut">
              <a:rPr lang="en-GB" smtClean="0"/>
              <a:t>29/10/2026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3811480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9C173E3-CD37-4EA7-8C28-24A9164CFA13}" type="datetimeFigureOut">
              <a:rPr lang="en-GB" smtClean="0"/>
              <a:t>29/10/2026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973757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C173E3-CD37-4EA7-8C28-24A9164CFA13}" type="datetimeFigureOut">
              <a:rPr lang="en-GB" smtClean="0"/>
              <a:t>29/10/2026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3434159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C173E3-CD37-4EA7-8C28-24A9164CFA13}" type="datetimeFigureOut">
              <a:rPr lang="en-GB" smtClean="0"/>
              <a:t>29/10/2026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9C6B71-2B6F-4DBD-9354-5EC6791B5342}" type="slidenum">
              <a:rPr lang="en-GB" smtClean="0"/>
              <a:t>‹#›</a:t>
            </a:fld>
            <a:endParaRPr lang="en-GB"/>
          </a:p>
        </p:txBody>
      </p:sp>
    </p:spTree>
    <p:extLst>
      <p:ext uri="{BB962C8B-B14F-4D97-AF65-F5344CB8AC3E}">
        <p14:creationId xmlns:p14="http://schemas.microsoft.com/office/powerpoint/2010/main" val="1743315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909F9C-2B76-4E3A-844A-4517726CD447}" type="datetimeFigureOut">
              <a:rPr lang="en-GB" smtClean="0"/>
              <a:t>29/10/2026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D7B3902-91CA-4C0A-A6E8-3586F48CAEBD}" type="slidenum">
              <a:rPr lang="en-GB" smtClean="0"/>
              <a:t>‹#›</a:t>
            </a:fld>
            <a:endParaRPr lang="en-GB"/>
          </a:p>
        </p:txBody>
      </p:sp>
      <p:sp>
        <p:nvSpPr>
          <p:cNvPr id="6" name="Text Placeholder 5">
            <a:extLst>
              <a:ext uri="{FF2B5EF4-FFF2-40B4-BE49-F238E27FC236}">
                <a16:creationId xmlns:a16="http://schemas.microsoft.com/office/drawing/2014/main" id="{2F01DA20-E9B7-60BB-E9D1-675A208B689B}"/>
              </a:ext>
            </a:extLst>
          </p:cNvPr>
          <p:cNvSpPr>
            <a:spLocks noGrp="1"/>
          </p:cNvSpPr>
          <p:nvPr>
            <p:ph type="body" sz="quarter" idx="13"/>
          </p:nvPr>
        </p:nvSpPr>
        <p:spPr>
          <a:xfrm>
            <a:off x="269875" y="2922588"/>
            <a:ext cx="6405563" cy="2076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66588810"/>
      </p:ext>
    </p:extLst>
  </p:cSld>
  <p:clrMapOvr>
    <a:masterClrMapping/>
  </p:clrMapOvr>
  <p:extLst>
    <p:ext uri="{DCECCB84-F9BA-43D5-87BE-67443E8EF086}">
      <p15:sldGuideLst xmlns:p15="http://schemas.microsoft.com/office/powerpoint/2012/main">
        <p15:guide id="1" orient="horz" pos="3120">
          <p15:clr>
            <a:srgbClr val="FBAE40"/>
          </p15:clr>
        </p15:guide>
        <p15:guide id="2"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59C173E3-CD37-4EA7-8C28-24A9164CFA13}" type="datetimeFigureOut">
              <a:rPr lang="en-GB" smtClean="0"/>
              <a:t>29/10/2026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1C9C6B71-2B6F-4DBD-9354-5EC6791B5342}" type="slidenum">
              <a:rPr lang="en-GB" smtClean="0"/>
              <a:t>‹#›</a:t>
            </a:fld>
            <a:endParaRPr lang="en-GB"/>
          </a:p>
        </p:txBody>
      </p:sp>
    </p:spTree>
    <p:extLst>
      <p:ext uri="{BB962C8B-B14F-4D97-AF65-F5344CB8AC3E}">
        <p14:creationId xmlns:p14="http://schemas.microsoft.com/office/powerpoint/2010/main" val="20938982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eviews@lgbce.org.uk" TargetMode="External"/><Relationship Id="rId2" Type="http://schemas.openxmlformats.org/officeDocument/2006/relationships/hyperlink" Target="http://www.lgbce.org.uk/all-reviews/dorset" TargetMode="External"/><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hyperlink" Target="http://www.dorsetcouncil.gov.uk/tros" TargetMode="External"/><Relationship Id="rId4" Type="http://schemas.openxmlformats.org/officeDocument/2006/relationships/hyperlink" Target="mailto:celia.wright@icloud.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hyperlink" Target="mailto:robin@aviaconsult.uk" TargetMode="External"/><Relationship Id="rId2" Type="http://schemas.openxmlformats.org/officeDocument/2006/relationships/image" Target="../media/image5.jp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s://recipe4peace.com/beef-stew-leftovers-recipe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hintonstmary.com/" TargetMode="External"/><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hyperlink" Target="mailto:info@hintonstmaryestate.com"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mailto:robbyproctor29@gmail.com" TargetMode="External"/><Relationship Id="rId3" Type="http://schemas.openxmlformats.org/officeDocument/2006/relationships/hyperlink" Target="mailto:gccarpentry@hotmail.co.uk" TargetMode="External"/><Relationship Id="rId7" Type="http://schemas.openxmlformats.org/officeDocument/2006/relationships/hyperlink" Target="mailto:elwin1965@icloud.com" TargetMode="External"/><Relationship Id="rId2" Type="http://schemas.openxmlformats.org/officeDocument/2006/relationships/hyperlink" Target="http://www.nigelbastable.co.uk/" TargetMode="External"/><Relationship Id="rId1" Type="http://schemas.openxmlformats.org/officeDocument/2006/relationships/slideLayout" Target="../slideLayouts/slideLayout7.xml"/><Relationship Id="rId6" Type="http://schemas.openxmlformats.org/officeDocument/2006/relationships/hyperlink" Target="mailto:Bengibbs.roof@gmail.com" TargetMode="External"/><Relationship Id="rId5" Type="http://schemas.openxmlformats.org/officeDocument/2006/relationships/hyperlink" Target="mailto:mark_gould2@btconnect.com" TargetMode="External"/><Relationship Id="rId10" Type="http://schemas.openxmlformats.org/officeDocument/2006/relationships/image" Target="../media/image13.png"/><Relationship Id="rId4" Type="http://schemas.openxmlformats.org/officeDocument/2006/relationships/hyperlink" Target="mailto:andyblandford1@gmail.com" TargetMode="External"/><Relationship Id="rId9" Type="http://schemas.openxmlformats.org/officeDocument/2006/relationships/hyperlink" Target="mailto:sales@tradetanks.com"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4.png"/><Relationship Id="rId7" Type="http://schemas.openxmlformats.org/officeDocument/2006/relationships/hyperlink" Target="http://www.nigelbastable.co.uk" TargetMode="External"/><Relationship Id="rId12" Type="http://schemas.openxmlformats.org/officeDocument/2006/relationships/image" Target="../media/image19.png"/><Relationship Id="rId2" Type="http://schemas.openxmlformats.org/officeDocument/2006/relationships/hyperlink" Target="mailto:martin@mbclassiccars.co.uk" TargetMode="External"/><Relationship Id="rId1" Type="http://schemas.openxmlformats.org/officeDocument/2006/relationships/slideLayout" Target="../slideLayouts/slideLayout7.xml"/><Relationship Id="rId6" Type="http://schemas.openxmlformats.org/officeDocument/2006/relationships/hyperlink" Target="mailto:nigelbastable@btinternet.com" TargetMode="External"/><Relationship Id="rId11" Type="http://schemas.openxmlformats.org/officeDocument/2006/relationships/image" Target="../media/image18.png"/><Relationship Id="rId5" Type="http://schemas.openxmlformats.org/officeDocument/2006/relationships/image" Target="cid:mf_2C845148-1F38-40D9-BA53-474C3F452945/L0/001" TargetMode="External"/><Relationship Id="rId10" Type="http://schemas.openxmlformats.org/officeDocument/2006/relationships/image" Target="../media/image17.png"/><Relationship Id="rId4" Type="http://schemas.openxmlformats.org/officeDocument/2006/relationships/image" Target="../media/image15.jpeg"/><Relationship Id="rId9" Type="http://schemas.openxmlformats.org/officeDocument/2006/relationships/hyperlink" Target="mailto:jo.martin99@btinternet.com" TargetMode="Externa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CF6B8C5-C5CD-4535-44D8-96F39C6EA225}"/>
              </a:ext>
            </a:extLst>
          </p:cNvPr>
          <p:cNvSpPr txBox="1"/>
          <p:nvPr/>
        </p:nvSpPr>
        <p:spPr>
          <a:xfrm>
            <a:off x="0" y="1301433"/>
            <a:ext cx="6857999" cy="10618291"/>
          </a:xfrm>
          <a:prstGeom prst="rect">
            <a:avLst/>
          </a:prstGeom>
          <a:noFill/>
        </p:spPr>
        <p:txBody>
          <a:bodyPr wrap="square" rtlCol="0">
            <a:spAutoFit/>
          </a:bodyPr>
          <a:lstStyle/>
          <a:p>
            <a:endParaRPr lang="en-GB" dirty="0"/>
          </a:p>
          <a:p>
            <a:pPr algn="ctr"/>
            <a:r>
              <a:rPr lang="en-GB" sz="1200" b="1" u="sng" dirty="0"/>
              <a:t>Hinton St Mary Parish Council</a:t>
            </a:r>
            <a:endParaRPr lang="en-GB" sz="1200" dirty="0"/>
          </a:p>
          <a:p>
            <a:br>
              <a:rPr lang="en-GB" sz="1200" dirty="0"/>
            </a:br>
            <a:endParaRPr lang="en-GB" sz="1200" dirty="0"/>
          </a:p>
          <a:p>
            <a:r>
              <a:rPr lang="en-GB" sz="1200" dirty="0"/>
              <a:t>The Parish Council would like to thank all people who attended the Extraordinary meeting of the Parish Council in the Village Hall on 14th October. A record 23 attendees!</a:t>
            </a:r>
            <a:br>
              <a:rPr lang="en-GB" dirty="0"/>
            </a:br>
            <a:endParaRPr lang="en-GB" dirty="0"/>
          </a:p>
          <a:p>
            <a:r>
              <a:rPr lang="en-GB" sz="1200" dirty="0"/>
              <a:t>The Ward Boundary Consultation </a:t>
            </a:r>
            <a:r>
              <a:rPr lang="en-GB" sz="1200" b="1" dirty="0"/>
              <a:t>closes on 9th November </a:t>
            </a:r>
            <a:r>
              <a:rPr lang="en-GB" sz="1200" dirty="0"/>
              <a:t>we would</a:t>
            </a:r>
            <a:r>
              <a:rPr lang="en-GB" sz="1200" b="1" dirty="0"/>
              <a:t> encourage ALL residents to submit their views. </a:t>
            </a:r>
            <a:r>
              <a:rPr lang="en-GB" sz="1200" dirty="0"/>
              <a:t>We thank all residents and those linked to organisations who have taken the time and trouble to make comments.</a:t>
            </a:r>
            <a:br>
              <a:rPr lang="en-GB" dirty="0"/>
            </a:br>
            <a:endParaRPr lang="en-GB" dirty="0"/>
          </a:p>
          <a:p>
            <a:r>
              <a:rPr lang="en-GB" sz="1200" dirty="0"/>
              <a:t>Comments can be submitted:</a:t>
            </a:r>
          </a:p>
          <a:p>
            <a:r>
              <a:rPr lang="en-GB" sz="1200" b="1" dirty="0"/>
              <a:t>1. WEBSITE    </a:t>
            </a:r>
            <a:r>
              <a:rPr lang="en-GB" sz="1200" b="1" dirty="0">
                <a:hlinkClick r:id="rId2"/>
              </a:rPr>
              <a:t>www.lgbce.org.uk/all-reviews/dorset</a:t>
            </a:r>
            <a:br>
              <a:rPr lang="en-GB" sz="1200" b="1" dirty="0"/>
            </a:br>
            <a:endParaRPr lang="en-GB" sz="1200" dirty="0"/>
          </a:p>
          <a:p>
            <a:r>
              <a:rPr lang="en-GB" sz="1200" b="1" dirty="0"/>
              <a:t>2. Email     </a:t>
            </a:r>
            <a:r>
              <a:rPr lang="en-GB" sz="1200" b="1" dirty="0">
                <a:hlinkClick r:id="rId3"/>
              </a:rPr>
              <a:t>reviews@lgbce.org.uk</a:t>
            </a:r>
            <a:br>
              <a:rPr lang="en-GB" sz="1200" b="1" dirty="0"/>
            </a:br>
            <a:endParaRPr lang="en-GB" sz="1200" dirty="0"/>
          </a:p>
          <a:p>
            <a:r>
              <a:rPr lang="en-GB" sz="1200" b="1" dirty="0"/>
              <a:t>3. In writing:</a:t>
            </a:r>
            <a:endParaRPr lang="en-GB" sz="1200" dirty="0"/>
          </a:p>
          <a:p>
            <a:r>
              <a:rPr lang="en-GB" sz="1200" dirty="0"/>
              <a:t>Review Officer</a:t>
            </a:r>
          </a:p>
          <a:p>
            <a:r>
              <a:rPr lang="en-GB" sz="1200" dirty="0"/>
              <a:t>LGBCE</a:t>
            </a:r>
          </a:p>
          <a:p>
            <a:r>
              <a:rPr lang="en-GB" sz="1200" dirty="0"/>
              <a:t>7th Floor</a:t>
            </a:r>
          </a:p>
          <a:p>
            <a:r>
              <a:rPr lang="en-GB" sz="1200" dirty="0"/>
              <a:t>3 Bunhill Row</a:t>
            </a:r>
          </a:p>
          <a:p>
            <a:r>
              <a:rPr lang="en-GB" sz="1200" dirty="0"/>
              <a:t>London</a:t>
            </a:r>
          </a:p>
          <a:p>
            <a:r>
              <a:rPr lang="en-GB" sz="1200" dirty="0"/>
              <a:t>EC1Y 8YZ</a:t>
            </a:r>
            <a:br>
              <a:rPr lang="en-GB" sz="1200" dirty="0"/>
            </a:br>
            <a:endParaRPr lang="en-GB" sz="1200" dirty="0"/>
          </a:p>
          <a:p>
            <a:r>
              <a:rPr lang="en-GB" sz="1200" dirty="0"/>
              <a:t>Should any resident benefit from help and support in submitting their views please feel free to contact Celia Wright (</a:t>
            </a:r>
            <a:r>
              <a:rPr lang="en-GB" sz="1200" dirty="0">
                <a:hlinkClick r:id="rId4"/>
              </a:rPr>
              <a:t>celia.wright@icloud.com</a:t>
            </a:r>
            <a:r>
              <a:rPr lang="en-GB" sz="1200" dirty="0"/>
              <a:t> ; Mobile 07584 151600) </a:t>
            </a:r>
            <a:br>
              <a:rPr lang="en-GB" sz="1200" dirty="0"/>
            </a:br>
            <a:endParaRPr lang="en-GB" sz="1200" dirty="0"/>
          </a:p>
          <a:p>
            <a:r>
              <a:rPr lang="en-GB" sz="1200" b="1" dirty="0"/>
              <a:t>20 mph Consultation</a:t>
            </a:r>
            <a:endParaRPr lang="en-GB" sz="1200" dirty="0"/>
          </a:p>
          <a:p>
            <a:r>
              <a:rPr lang="en-GB" sz="1200" dirty="0"/>
              <a:t>The Parish Council would like to thank everyone who has submitted their views and would encourage residents to submit their view by the </a:t>
            </a:r>
            <a:r>
              <a:rPr lang="en-GB" sz="1200" b="1" dirty="0"/>
              <a:t>deadline 6th November 2026.</a:t>
            </a:r>
            <a:endParaRPr lang="en-GB" sz="1200" dirty="0"/>
          </a:p>
          <a:p>
            <a:r>
              <a:rPr lang="en-GB" sz="1200" b="1" dirty="0">
                <a:hlinkClick r:id="rId5"/>
              </a:rPr>
              <a:t>www.dorsetcouncil.gov.uk/tros</a:t>
            </a:r>
            <a:r>
              <a:rPr lang="en-GB" sz="1200" b="1" dirty="0"/>
              <a:t>   </a:t>
            </a:r>
            <a:endParaRPr lang="en-GB" sz="1200" dirty="0"/>
          </a:p>
          <a:p>
            <a:r>
              <a:rPr lang="en-GB" sz="1200" dirty="0"/>
              <a:t>Once on website click on the box </a:t>
            </a:r>
            <a:r>
              <a:rPr lang="en-GB" sz="1200" b="1" dirty="0"/>
              <a:t>Comment on static Traffic Regulation Orders.</a:t>
            </a:r>
            <a:endParaRPr lang="en-GB" sz="1200" dirty="0"/>
          </a:p>
          <a:p>
            <a:r>
              <a:rPr lang="en-GB" sz="1200" dirty="0"/>
              <a:t>Click </a:t>
            </a:r>
            <a:r>
              <a:rPr lang="en-GB" sz="1200" b="1" dirty="0"/>
              <a:t>Start Now (Green Box)</a:t>
            </a:r>
            <a:endParaRPr lang="en-GB" sz="1200" dirty="0"/>
          </a:p>
          <a:p>
            <a:r>
              <a:rPr lang="en-GB" sz="1200" dirty="0"/>
              <a:t>You will find </a:t>
            </a:r>
            <a:r>
              <a:rPr lang="en-GB" sz="1200" b="1" dirty="0"/>
              <a:t>Hinton St Mary (P4T2) </a:t>
            </a:r>
            <a:r>
              <a:rPr lang="en-GB" sz="1200" dirty="0"/>
              <a:t>As an active consultation (click on pop up blue box - </a:t>
            </a:r>
            <a:r>
              <a:rPr lang="en-GB" sz="1200" b="1" dirty="0"/>
              <a:t>Respond to Consultation) </a:t>
            </a:r>
            <a:r>
              <a:rPr lang="en-GB" sz="1200" dirty="0"/>
              <a:t>to make comments.</a:t>
            </a:r>
          </a:p>
          <a:p>
            <a:br>
              <a:rPr lang="en-GB" dirty="0"/>
            </a:br>
            <a:endParaRPr lang="en-GB" dirty="0"/>
          </a:p>
          <a:p>
            <a:r>
              <a:rPr lang="en-GB" sz="1200" b="1" u="sng" dirty="0"/>
              <a:t>Excessive Speeding B3092</a:t>
            </a:r>
            <a:endParaRPr lang="en-GB" sz="1200" dirty="0"/>
          </a:p>
          <a:p>
            <a:r>
              <a:rPr lang="en-GB" sz="1200" dirty="0"/>
              <a:t>Following comments from several residents the Parish Council have this subject as an agenda item at our next Parish Council meeting in the Village Hall on </a:t>
            </a:r>
            <a:r>
              <a:rPr lang="en-GB" sz="1200" b="1" dirty="0"/>
              <a:t>Tuesday 10th November 7pm. </a:t>
            </a:r>
            <a:r>
              <a:rPr lang="en-GB" sz="1200" dirty="0"/>
              <a:t>All are welcome to attend.</a:t>
            </a:r>
          </a:p>
          <a:p>
            <a:br>
              <a:rPr lang="en-GB" dirty="0"/>
            </a:br>
            <a:endParaRPr lang="en-GB" dirty="0"/>
          </a:p>
          <a:p>
            <a:br>
              <a:rPr lang="en-GB" dirty="0"/>
            </a:br>
            <a:endParaRPr lang="en-GB" dirty="0"/>
          </a:p>
          <a:p>
            <a:br>
              <a:rPr lang="en-GB" dirty="0"/>
            </a:br>
            <a:endParaRPr lang="en-GB" dirty="0"/>
          </a:p>
          <a:p>
            <a:br>
              <a:rPr lang="en-GB" dirty="0"/>
            </a:br>
            <a:endParaRPr lang="en-GB" b="1" dirty="0"/>
          </a:p>
        </p:txBody>
      </p:sp>
      <p:pic>
        <p:nvPicPr>
          <p:cNvPr id="8" name="Picture 7" descr="The Roman Mosaic found in 1963">
            <a:extLst>
              <a:ext uri="{FF2B5EF4-FFF2-40B4-BE49-F238E27FC236}">
                <a16:creationId xmlns:a16="http://schemas.microsoft.com/office/drawing/2014/main" id="{EC1C3B09-2731-33D8-2B10-5D3EB8133FC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399" y="80962"/>
            <a:ext cx="1552575" cy="1220470"/>
          </a:xfrm>
          <a:prstGeom prst="rect">
            <a:avLst/>
          </a:prstGeom>
          <a:noFill/>
          <a:ln>
            <a:noFill/>
          </a:ln>
        </p:spPr>
      </p:pic>
      <p:sp>
        <p:nvSpPr>
          <p:cNvPr id="9" name="TextBox 8">
            <a:extLst>
              <a:ext uri="{FF2B5EF4-FFF2-40B4-BE49-F238E27FC236}">
                <a16:creationId xmlns:a16="http://schemas.microsoft.com/office/drawing/2014/main" id="{679BB480-BFAE-A86A-C4AA-05FD84C69B71}"/>
              </a:ext>
            </a:extLst>
          </p:cNvPr>
          <p:cNvSpPr txBox="1"/>
          <p:nvPr/>
        </p:nvSpPr>
        <p:spPr>
          <a:xfrm>
            <a:off x="2671763" y="157163"/>
            <a:ext cx="1358064" cy="369332"/>
          </a:xfrm>
          <a:prstGeom prst="rect">
            <a:avLst/>
          </a:prstGeom>
          <a:noFill/>
        </p:spPr>
        <p:txBody>
          <a:bodyPr wrap="none" rtlCol="0">
            <a:spAutoFit/>
          </a:bodyPr>
          <a:lstStyle/>
          <a:p>
            <a:r>
              <a:rPr lang="en-GB" dirty="0"/>
              <a:t>The Mosaic </a:t>
            </a:r>
          </a:p>
        </p:txBody>
      </p:sp>
      <p:sp>
        <p:nvSpPr>
          <p:cNvPr id="10" name="TextBox 9">
            <a:extLst>
              <a:ext uri="{FF2B5EF4-FFF2-40B4-BE49-F238E27FC236}">
                <a16:creationId xmlns:a16="http://schemas.microsoft.com/office/drawing/2014/main" id="{F2170B44-899A-F1CF-CC58-1FB85E6F6945}"/>
              </a:ext>
            </a:extLst>
          </p:cNvPr>
          <p:cNvSpPr txBox="1"/>
          <p:nvPr/>
        </p:nvSpPr>
        <p:spPr>
          <a:xfrm>
            <a:off x="4758344" y="367010"/>
            <a:ext cx="1704762" cy="646331"/>
          </a:xfrm>
          <a:prstGeom prst="rect">
            <a:avLst/>
          </a:prstGeom>
          <a:noFill/>
        </p:spPr>
        <p:txBody>
          <a:bodyPr wrap="none" rtlCol="0">
            <a:spAutoFit/>
          </a:bodyPr>
          <a:lstStyle/>
          <a:p>
            <a:r>
              <a:rPr lang="en-GB" dirty="0"/>
              <a:t>Hinton St Mary</a:t>
            </a:r>
          </a:p>
          <a:p>
            <a:r>
              <a:rPr lang="en-GB" dirty="0"/>
              <a:t>October 2026</a:t>
            </a:r>
          </a:p>
        </p:txBody>
      </p:sp>
    </p:spTree>
    <p:extLst>
      <p:ext uri="{BB962C8B-B14F-4D97-AF65-F5344CB8AC3E}">
        <p14:creationId xmlns:p14="http://schemas.microsoft.com/office/powerpoint/2010/main" val="1647414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966C9A-C99B-9F2F-59EE-D1A6E0C9CC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6341" y="257102"/>
            <a:ext cx="1815353" cy="1681613"/>
          </a:xfrm>
          <a:prstGeom prst="rect">
            <a:avLst/>
          </a:prstGeom>
        </p:spPr>
      </p:pic>
      <p:sp>
        <p:nvSpPr>
          <p:cNvPr id="8" name="TextBox 7">
            <a:extLst>
              <a:ext uri="{FF2B5EF4-FFF2-40B4-BE49-F238E27FC236}">
                <a16:creationId xmlns:a16="http://schemas.microsoft.com/office/drawing/2014/main" id="{AE752AA9-E5C9-A6A2-8ED5-25B6A5E75E15}"/>
              </a:ext>
            </a:extLst>
          </p:cNvPr>
          <p:cNvSpPr txBox="1"/>
          <p:nvPr/>
        </p:nvSpPr>
        <p:spPr>
          <a:xfrm>
            <a:off x="349625" y="2326340"/>
            <a:ext cx="6212540" cy="3970318"/>
          </a:xfrm>
          <a:prstGeom prst="rect">
            <a:avLst/>
          </a:prstGeom>
          <a:noFill/>
        </p:spPr>
        <p:txBody>
          <a:bodyPr wrap="square">
            <a:spAutoFit/>
          </a:bodyPr>
          <a:lstStyle/>
          <a:p>
            <a:r>
              <a:rPr lang="en-GB" b="0" i="0" dirty="0">
                <a:solidFill>
                  <a:schemeClr val="tx1"/>
                </a:solidFill>
                <a:effectLst/>
                <a:latin typeface="+mn-lt"/>
              </a:rPr>
              <a:t>Another season concluded for Hinton &amp; </a:t>
            </a:r>
            <a:r>
              <a:rPr lang="en-GB" b="0" i="0" dirty="0" err="1">
                <a:solidFill>
                  <a:schemeClr val="tx1"/>
                </a:solidFill>
                <a:effectLst/>
                <a:latin typeface="+mn-lt"/>
              </a:rPr>
              <a:t>Ibberton</a:t>
            </a:r>
            <a:r>
              <a:rPr lang="en-GB" b="0" i="0" dirty="0">
                <a:solidFill>
                  <a:schemeClr val="tx1"/>
                </a:solidFill>
                <a:effectLst/>
                <a:latin typeface="+mn-lt"/>
              </a:rPr>
              <a:t> cc with a fantastic night at The White Horse.</a:t>
            </a:r>
            <a:br>
              <a:rPr lang="en-GB" dirty="0"/>
            </a:br>
            <a:r>
              <a:rPr lang="en-GB" b="0" i="0" dirty="0">
                <a:solidFill>
                  <a:schemeClr val="tx1"/>
                </a:solidFill>
                <a:effectLst/>
                <a:latin typeface="+mn-lt"/>
              </a:rPr>
              <a:t>Once again we were treated to great food,  and excellent hospitality from every one at the Horse, we would like to thank them and every who joined in on the night, including those who thought they were going to have quiet romantic meals!</a:t>
            </a:r>
            <a:br>
              <a:rPr lang="en-GB" dirty="0"/>
            </a:br>
            <a:r>
              <a:rPr lang="en-GB" b="0" i="0" dirty="0">
                <a:solidFill>
                  <a:schemeClr val="tx1"/>
                </a:solidFill>
                <a:effectLst/>
                <a:latin typeface="+mn-lt"/>
              </a:rPr>
              <a:t>The Ashes were retained!  and once again are home above the fire place at the pub.</a:t>
            </a:r>
            <a:br>
              <a:rPr lang="en-GB" dirty="0"/>
            </a:br>
            <a:r>
              <a:rPr lang="en-GB" b="0" i="0" dirty="0">
                <a:solidFill>
                  <a:schemeClr val="tx1"/>
                </a:solidFill>
                <a:effectLst/>
                <a:latin typeface="+mn-lt"/>
              </a:rPr>
              <a:t>Congratulations to all our winners, and every one who was involved during the season.</a:t>
            </a:r>
            <a:br>
              <a:rPr lang="en-GB" dirty="0"/>
            </a:br>
            <a:r>
              <a:rPr lang="en-GB" b="0" i="0" dirty="0">
                <a:solidFill>
                  <a:schemeClr val="tx1"/>
                </a:solidFill>
                <a:effectLst/>
                <a:latin typeface="+mn-lt"/>
              </a:rPr>
              <a:t>It made it an incredibly successful and enjoyable one.</a:t>
            </a:r>
            <a:br>
              <a:rPr lang="en-GB" dirty="0"/>
            </a:br>
            <a:r>
              <a:rPr lang="en-GB" b="0" i="0" dirty="0">
                <a:solidFill>
                  <a:schemeClr val="tx1"/>
                </a:solidFill>
                <a:effectLst/>
                <a:latin typeface="+mn-lt"/>
              </a:rPr>
              <a:t>With fixtures already booked in, and new teams wanting to play us, 2027 looks promising already. </a:t>
            </a:r>
            <a:endParaRPr lang="en-GB" dirty="0"/>
          </a:p>
        </p:txBody>
      </p:sp>
      <p:pic>
        <p:nvPicPr>
          <p:cNvPr id="10" name="Picture 9">
            <a:extLst>
              <a:ext uri="{FF2B5EF4-FFF2-40B4-BE49-F238E27FC236}">
                <a16:creationId xmlns:a16="http://schemas.microsoft.com/office/drawing/2014/main" id="{6F646E7A-19EF-4685-AF9D-4E09FB246F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3646" y="6684283"/>
            <a:ext cx="3240742" cy="2582745"/>
          </a:xfrm>
          <a:prstGeom prst="rect">
            <a:avLst/>
          </a:prstGeom>
        </p:spPr>
      </p:pic>
    </p:spTree>
    <p:extLst>
      <p:ext uri="{BB962C8B-B14F-4D97-AF65-F5344CB8AC3E}">
        <p14:creationId xmlns:p14="http://schemas.microsoft.com/office/powerpoint/2010/main" val="723389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AEF1EF-EF7F-4414-AFCF-7EF50AC880C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3429000" y="220663"/>
            <a:ext cx="3429000" cy="2571750"/>
          </a:xfrm>
          <a:prstGeom prst="rect">
            <a:avLst/>
          </a:prstGeom>
        </p:spPr>
      </p:pic>
      <p:sp>
        <p:nvSpPr>
          <p:cNvPr id="6" name="TextBox 5">
            <a:extLst>
              <a:ext uri="{FF2B5EF4-FFF2-40B4-BE49-F238E27FC236}">
                <a16:creationId xmlns:a16="http://schemas.microsoft.com/office/drawing/2014/main" id="{D373CDD0-8DB2-9736-83FF-7B1CA7291167}"/>
              </a:ext>
            </a:extLst>
          </p:cNvPr>
          <p:cNvSpPr txBox="1">
            <a:spLocks noGrp="1" noRot="1" noMove="1" noResize="1" noEditPoints="1" noAdjustHandles="1" noChangeArrowheads="1" noChangeShapeType="1"/>
          </p:cNvSpPr>
          <p:nvPr/>
        </p:nvSpPr>
        <p:spPr>
          <a:xfrm>
            <a:off x="0" y="220663"/>
            <a:ext cx="3429000" cy="369332"/>
          </a:xfrm>
          <a:prstGeom prst="rect">
            <a:avLst/>
          </a:prstGeom>
          <a:noFill/>
        </p:spPr>
        <p:txBody>
          <a:bodyPr wrap="square" rtlCol="0">
            <a:spAutoFit/>
          </a:bodyPr>
          <a:lstStyle/>
          <a:p>
            <a:pPr algn="ctr"/>
            <a:r>
              <a:rPr lang="en-GB" b="1" dirty="0">
                <a:solidFill>
                  <a:srgbClr val="7030A0"/>
                </a:solidFill>
                <a:latin typeface="+mj-lt"/>
              </a:rPr>
              <a:t>St Peter’s Church</a:t>
            </a:r>
          </a:p>
        </p:txBody>
      </p:sp>
      <p:sp>
        <p:nvSpPr>
          <p:cNvPr id="7" name="TextBox 6">
            <a:extLst>
              <a:ext uri="{FF2B5EF4-FFF2-40B4-BE49-F238E27FC236}">
                <a16:creationId xmlns:a16="http://schemas.microsoft.com/office/drawing/2014/main" id="{D0DE807C-E6D2-E2DF-32BD-BCBE0236B627}"/>
              </a:ext>
            </a:extLst>
          </p:cNvPr>
          <p:cNvSpPr txBox="1"/>
          <p:nvPr/>
        </p:nvSpPr>
        <p:spPr>
          <a:xfrm>
            <a:off x="0" y="459997"/>
            <a:ext cx="3429000" cy="307777"/>
          </a:xfrm>
          <a:prstGeom prst="rect">
            <a:avLst/>
          </a:prstGeom>
          <a:noFill/>
        </p:spPr>
        <p:txBody>
          <a:bodyPr wrap="square" rtlCol="0">
            <a:spAutoFit/>
          </a:bodyPr>
          <a:lstStyle/>
          <a:p>
            <a:pPr algn="ctr"/>
            <a:r>
              <a:rPr lang="en-GB" sz="1400" dirty="0">
                <a:solidFill>
                  <a:srgbClr val="7030A0"/>
                </a:solidFill>
              </a:rPr>
              <a:t>November 2026 Services</a:t>
            </a:r>
          </a:p>
        </p:txBody>
      </p:sp>
      <p:sp>
        <p:nvSpPr>
          <p:cNvPr id="8" name="TextBox 7">
            <a:extLst>
              <a:ext uri="{FF2B5EF4-FFF2-40B4-BE49-F238E27FC236}">
                <a16:creationId xmlns:a16="http://schemas.microsoft.com/office/drawing/2014/main" id="{CC6037D3-1E3B-397F-DF71-132B2CE47B79}"/>
              </a:ext>
            </a:extLst>
          </p:cNvPr>
          <p:cNvSpPr txBox="1">
            <a:spLocks noGrp="1" noRot="1" noMove="1" noResize="1" noEditPoints="1" noAdjustHandles="1" noChangeArrowheads="1" noChangeShapeType="1"/>
          </p:cNvSpPr>
          <p:nvPr/>
        </p:nvSpPr>
        <p:spPr>
          <a:xfrm>
            <a:off x="0" y="633907"/>
            <a:ext cx="3429000" cy="276999"/>
          </a:xfrm>
          <a:prstGeom prst="rect">
            <a:avLst/>
          </a:prstGeom>
          <a:noFill/>
        </p:spPr>
        <p:txBody>
          <a:bodyPr wrap="square" rtlCol="0">
            <a:spAutoFit/>
          </a:bodyPr>
          <a:lstStyle/>
          <a:p>
            <a:pPr algn="ctr"/>
            <a:r>
              <a:rPr lang="en-GB" sz="1200" dirty="0"/>
              <a:t>All services at 9:30am unless otherwise noted</a:t>
            </a:r>
          </a:p>
        </p:txBody>
      </p:sp>
      <p:graphicFrame>
        <p:nvGraphicFramePr>
          <p:cNvPr id="9" name="Table 8">
            <a:extLst>
              <a:ext uri="{FF2B5EF4-FFF2-40B4-BE49-F238E27FC236}">
                <a16:creationId xmlns:a16="http://schemas.microsoft.com/office/drawing/2014/main" id="{30443CD3-6FAF-461E-044D-2F01A0D662CE}"/>
              </a:ext>
            </a:extLst>
          </p:cNvPr>
          <p:cNvGraphicFramePr>
            <a:graphicFrameLocks noGrp="1"/>
          </p:cNvGraphicFramePr>
          <p:nvPr/>
        </p:nvGraphicFramePr>
        <p:xfrm>
          <a:off x="155672" y="910906"/>
          <a:ext cx="3366403" cy="2495235"/>
        </p:xfrm>
        <a:graphic>
          <a:graphicData uri="http://schemas.openxmlformats.org/drawingml/2006/table">
            <a:tbl>
              <a:tblPr firstRow="1">
                <a:tableStyleId>{9D7B26C5-4107-4FEC-AEDC-1716B250A1EF}</a:tableStyleId>
              </a:tblPr>
              <a:tblGrid>
                <a:gridCol w="1206403">
                  <a:extLst>
                    <a:ext uri="{9D8B030D-6E8A-4147-A177-3AD203B41FA5}">
                      <a16:colId xmlns:a16="http://schemas.microsoft.com/office/drawing/2014/main" val="1901199352"/>
                    </a:ext>
                  </a:extLst>
                </a:gridCol>
                <a:gridCol w="2160000">
                  <a:extLst>
                    <a:ext uri="{9D8B030D-6E8A-4147-A177-3AD203B41FA5}">
                      <a16:colId xmlns:a16="http://schemas.microsoft.com/office/drawing/2014/main" val="2108830881"/>
                    </a:ext>
                  </a:extLst>
                </a:gridCol>
              </a:tblGrid>
              <a:tr h="313585">
                <a:tc>
                  <a:txBody>
                    <a:bodyPr/>
                    <a:lstStyle/>
                    <a:p>
                      <a:r>
                        <a:rPr lang="en-GB" dirty="0"/>
                        <a:t>Date</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en-GB" dirty="0"/>
                        <a:t>Service</a:t>
                      </a: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2925076465"/>
                  </a:ext>
                </a:extLst>
              </a:tr>
              <a:tr h="313585">
                <a:tc>
                  <a:txBody>
                    <a:bodyPr/>
                    <a:lstStyle/>
                    <a:p>
                      <a:r>
                        <a:rPr lang="en-GB" sz="1200" dirty="0"/>
                        <a:t>Sunday 01 Nov</a:t>
                      </a:r>
                    </a:p>
                  </a:txBody>
                  <a:tcPr>
                    <a:lnL w="12700" cap="flat" cmpd="sng" algn="ctr">
                      <a:noFill/>
                      <a:prstDash val="solid"/>
                      <a:round/>
                      <a:headEnd type="none" w="med" len="med"/>
                      <a:tailEnd type="none" w="med" len="med"/>
                    </a:lnL>
                  </a:tcPr>
                </a:tc>
                <a:tc>
                  <a:txBody>
                    <a:bodyPr/>
                    <a:lstStyle/>
                    <a:p>
                      <a:r>
                        <a:rPr lang="en-GB" sz="1200" dirty="0"/>
                        <a:t>Holy Communion &amp; Commemoration of the Departed (BCP)</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2757851183"/>
                  </a:ext>
                </a:extLst>
              </a:tr>
              <a:tr h="313585">
                <a:tc>
                  <a:txBody>
                    <a:bodyPr/>
                    <a:lstStyle/>
                    <a:p>
                      <a:r>
                        <a:rPr lang="en-GB" sz="1200" dirty="0"/>
                        <a:t>Sunday 08 Nov</a:t>
                      </a:r>
                      <a:br>
                        <a:rPr lang="en-GB" sz="1200" dirty="0"/>
                      </a:br>
                      <a:r>
                        <a:rPr lang="en-GB" sz="1200" b="1" dirty="0"/>
                        <a:t>10:50am</a:t>
                      </a:r>
                      <a:endParaRPr lang="en-GB" sz="1200" dirty="0"/>
                    </a:p>
                  </a:txBody>
                  <a:tcPr>
                    <a:lnL w="12700" cap="flat" cmpd="sng" algn="ctr">
                      <a:noFill/>
                      <a:prstDash val="solid"/>
                      <a:round/>
                      <a:headEnd type="none" w="med" len="med"/>
                      <a:tailEnd type="none" w="med" len="med"/>
                    </a:lnL>
                  </a:tcPr>
                </a:tc>
                <a:tc>
                  <a:txBody>
                    <a:bodyPr/>
                    <a:lstStyle/>
                    <a:p>
                      <a:r>
                        <a:rPr lang="en-GB" sz="1200" dirty="0"/>
                        <a:t>Remembrance Service</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2464781493"/>
                  </a:ext>
                </a:extLst>
              </a:tr>
              <a:tr h="313585">
                <a:tc>
                  <a:txBody>
                    <a:bodyPr/>
                    <a:lstStyle/>
                    <a:p>
                      <a:r>
                        <a:rPr lang="en-GB" sz="1200" dirty="0"/>
                        <a:t>Sunday 15 Nov</a:t>
                      </a:r>
                    </a:p>
                  </a:txBody>
                  <a:tcPr>
                    <a:lnL w="12700" cap="flat" cmpd="sng" algn="ctr">
                      <a:noFill/>
                      <a:prstDash val="solid"/>
                      <a:round/>
                      <a:headEnd type="none" w="med" len="med"/>
                      <a:tailEnd type="none" w="med" len="med"/>
                    </a:lnL>
                  </a:tcPr>
                </a:tc>
                <a:tc>
                  <a:txBody>
                    <a:bodyPr/>
                    <a:lstStyle/>
                    <a:p>
                      <a:r>
                        <a:rPr lang="en-GB" sz="1200" dirty="0"/>
                        <a:t>Morning Prayer</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3685301164"/>
                  </a:ext>
                </a:extLst>
              </a:tr>
              <a:tr h="313585">
                <a:tc>
                  <a:txBody>
                    <a:bodyPr/>
                    <a:lstStyle/>
                    <a:p>
                      <a:r>
                        <a:rPr lang="en-GB" sz="1200" dirty="0"/>
                        <a:t>Sunday 22 Nov</a:t>
                      </a:r>
                    </a:p>
                  </a:txBody>
                  <a:tcPr>
                    <a:lnL w="12700" cap="flat" cmpd="sng" algn="ctr">
                      <a:noFill/>
                      <a:prstDash val="solid"/>
                      <a:round/>
                      <a:headEnd type="none" w="med" len="med"/>
                      <a:tailEnd type="none" w="med" len="med"/>
                    </a:lnL>
                  </a:tcPr>
                </a:tc>
                <a:tc>
                  <a:txBody>
                    <a:bodyPr/>
                    <a:lstStyle/>
                    <a:p>
                      <a:r>
                        <a:rPr lang="en-GB" sz="1200" dirty="0"/>
                        <a:t>Holy Communion (CW)</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3209679185"/>
                  </a:ext>
                </a:extLst>
              </a:tr>
              <a:tr h="313585">
                <a:tc>
                  <a:txBody>
                    <a:bodyPr/>
                    <a:lstStyle/>
                    <a:p>
                      <a:r>
                        <a:rPr lang="en-GB" sz="1200" dirty="0"/>
                        <a:t>Sunday 29 Nov</a:t>
                      </a:r>
                      <a:br>
                        <a:rPr lang="en-GB" sz="1200" dirty="0"/>
                      </a:br>
                      <a:r>
                        <a:rPr lang="en-GB" sz="1200" b="1" dirty="0"/>
                        <a:t>11:00am</a:t>
                      </a:r>
                      <a:endParaRPr lang="en-GB" sz="1200" dirty="0"/>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r>
                        <a:rPr lang="en-GB" sz="1200" dirty="0"/>
                        <a:t>Benefice Holy Communion</a:t>
                      </a:r>
                    </a:p>
                  </a:txBody>
                  <a:tcPr>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360490730"/>
                  </a:ext>
                </a:extLst>
              </a:tr>
            </a:tbl>
          </a:graphicData>
        </a:graphic>
      </p:graphicFrame>
      <p:sp>
        <p:nvSpPr>
          <p:cNvPr id="10" name="TextBox 9">
            <a:extLst>
              <a:ext uri="{FF2B5EF4-FFF2-40B4-BE49-F238E27FC236}">
                <a16:creationId xmlns:a16="http://schemas.microsoft.com/office/drawing/2014/main" id="{88498761-D719-5591-E691-A3C147CEDDDB}"/>
              </a:ext>
            </a:extLst>
          </p:cNvPr>
          <p:cNvSpPr txBox="1">
            <a:spLocks noGrp="1" noRot="1" noMove="1" noResize="1" noEditPoints="1" noAdjustHandles="1" noChangeArrowheads="1" noChangeShapeType="1"/>
          </p:cNvSpPr>
          <p:nvPr/>
        </p:nvSpPr>
        <p:spPr>
          <a:xfrm>
            <a:off x="3429000" y="2776112"/>
            <a:ext cx="3429000" cy="646331"/>
          </a:xfrm>
          <a:prstGeom prst="rect">
            <a:avLst/>
          </a:prstGeom>
          <a:noFill/>
        </p:spPr>
        <p:txBody>
          <a:bodyPr wrap="square" rtlCol="0">
            <a:spAutoFit/>
          </a:bodyPr>
          <a:lstStyle/>
          <a:p>
            <a:pPr algn="ctr"/>
            <a:r>
              <a:rPr lang="en-GB" dirty="0">
                <a:solidFill>
                  <a:srgbClr val="7030A0"/>
                </a:solidFill>
                <a:latin typeface="+mj-lt"/>
              </a:rPr>
              <a:t>The Church is open daily for sanctuary and prayer.</a:t>
            </a:r>
          </a:p>
        </p:txBody>
      </p:sp>
      <p:graphicFrame>
        <p:nvGraphicFramePr>
          <p:cNvPr id="11" name="Table 10">
            <a:extLst>
              <a:ext uri="{FF2B5EF4-FFF2-40B4-BE49-F238E27FC236}">
                <a16:creationId xmlns:a16="http://schemas.microsoft.com/office/drawing/2014/main" id="{D4D9066F-925A-CE2F-7D19-D1FEE644CD69}"/>
              </a:ext>
            </a:extLst>
          </p:cNvPr>
          <p:cNvGraphicFramePr>
            <a:graphicFrameLocks noGrp="1" noDrilldown="1" noMove="1" noResize="1"/>
          </p:cNvGraphicFramePr>
          <p:nvPr/>
        </p:nvGraphicFramePr>
        <p:xfrm>
          <a:off x="138843" y="8530399"/>
          <a:ext cx="6581715" cy="1097280"/>
        </p:xfrm>
        <a:graphic>
          <a:graphicData uri="http://schemas.openxmlformats.org/drawingml/2006/table">
            <a:tbl>
              <a:tblPr>
                <a:tableStyleId>{5FD0F851-EC5A-4D38-B0AD-8093EC10F338}</a:tableStyleId>
              </a:tblPr>
              <a:tblGrid>
                <a:gridCol w="3290450">
                  <a:extLst>
                    <a:ext uri="{9D8B030D-6E8A-4147-A177-3AD203B41FA5}">
                      <a16:colId xmlns:a16="http://schemas.microsoft.com/office/drawing/2014/main" val="463679394"/>
                    </a:ext>
                  </a:extLst>
                </a:gridCol>
                <a:gridCol w="3291265">
                  <a:extLst>
                    <a:ext uri="{9D8B030D-6E8A-4147-A177-3AD203B41FA5}">
                      <a16:colId xmlns:a16="http://schemas.microsoft.com/office/drawing/2014/main" val="4125200826"/>
                    </a:ext>
                  </a:extLst>
                </a:gridCol>
              </a:tblGrid>
              <a:tr h="0">
                <a:tc>
                  <a:txBody>
                    <a:bodyPr/>
                    <a:lstStyle/>
                    <a:p>
                      <a:pPr marL="457200" indent="-457200">
                        <a:spcAft>
                          <a:spcPts val="600"/>
                        </a:spcAft>
                        <a:buNone/>
                      </a:pPr>
                      <a:r>
                        <a:rPr lang="en-GB" sz="1200" kern="100" dirty="0">
                          <a:effectLst/>
                        </a:rPr>
                        <a:t>Vicar:	The Reverend Mary Gubbins</a:t>
                      </a:r>
                      <a:br>
                        <a:rPr lang="en-GB" sz="1200" kern="100" dirty="0">
                          <a:effectLst/>
                        </a:rPr>
                      </a:br>
                      <a:r>
                        <a:rPr lang="en-GB" sz="1200" kern="100" dirty="0">
                          <a:effectLst/>
                        </a:rPr>
                        <a:t>01258 721 704 | 07440 680 387</a:t>
                      </a:r>
                      <a:endParaRPr lang="en-GB" sz="1200" kern="1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spcAft>
                          <a:spcPts val="0"/>
                        </a:spcAft>
                        <a:buNone/>
                      </a:pPr>
                      <a:r>
                        <a:rPr lang="en-GB" sz="1200" kern="100" dirty="0">
                          <a:effectLst/>
                        </a:rPr>
                        <a:t>The Vicarage, Sturminster Newton</a:t>
                      </a:r>
                    </a:p>
                    <a:p>
                      <a:pPr>
                        <a:spcAft>
                          <a:spcPts val="600"/>
                        </a:spcAft>
                        <a:buNone/>
                      </a:pPr>
                      <a:r>
                        <a:rPr lang="en-GB" sz="1200" kern="100" dirty="0">
                          <a:effectLst/>
                        </a:rPr>
                        <a:t>revd.mary.gubbins@gmail.com</a:t>
                      </a:r>
                      <a:endParaRPr lang="en-GB" sz="1200" kern="1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2748235"/>
                  </a:ext>
                </a:extLst>
              </a:tr>
              <a:tr h="0">
                <a:tc gridSpan="2">
                  <a:txBody>
                    <a:bodyPr/>
                    <a:lstStyle/>
                    <a:p>
                      <a:pPr algn="ctr">
                        <a:buNone/>
                      </a:pPr>
                      <a:r>
                        <a:rPr lang="en-GB" sz="1200" b="1" kern="100" dirty="0">
                          <a:effectLst/>
                        </a:rPr>
                        <a:t>Churchwardens</a:t>
                      </a:r>
                      <a:endParaRPr lang="en-GB" sz="1200" b="1" kern="1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hMerge="1">
                  <a:txBody>
                    <a:bodyPr/>
                    <a:lstStyle/>
                    <a:p>
                      <a:endParaRPr lang="en-GB"/>
                    </a:p>
                  </a:txBody>
                  <a:tcPr/>
                </a:tc>
                <a:extLst>
                  <a:ext uri="{0D108BD9-81ED-4DB2-BD59-A6C34878D82A}">
                    <a16:rowId xmlns:a16="http://schemas.microsoft.com/office/drawing/2014/main" val="2764452678"/>
                  </a:ext>
                </a:extLst>
              </a:tr>
              <a:tr h="0">
                <a:tc>
                  <a:txBody>
                    <a:bodyPr/>
                    <a:lstStyle/>
                    <a:p>
                      <a:pPr>
                        <a:spcAft>
                          <a:spcPts val="600"/>
                        </a:spcAft>
                        <a:buNone/>
                      </a:pPr>
                      <a:r>
                        <a:rPr lang="en-GB" sz="1200" kern="100" dirty="0">
                          <a:effectLst/>
                        </a:rPr>
                        <a:t>Robin Gibbs</a:t>
                      </a:r>
                      <a:br>
                        <a:rPr lang="en-GB" sz="1200" kern="100" dirty="0">
                          <a:effectLst/>
                        </a:rPr>
                      </a:br>
                      <a:r>
                        <a:rPr lang="en-GB" sz="1200" kern="100" dirty="0">
                          <a:effectLst/>
                        </a:rPr>
                        <a:t>01258 471 493</a:t>
                      </a:r>
                      <a:br>
                        <a:rPr lang="en-GB" sz="1200" kern="100" dirty="0">
                          <a:effectLst/>
                        </a:rPr>
                      </a:br>
                      <a:r>
                        <a:rPr lang="en-GB" sz="1200" kern="100" dirty="0">
                          <a:effectLst/>
                          <a:hlinkClick r:id="rId3"/>
                        </a:rPr>
                        <a:t>robin@aviaconsult.uk</a:t>
                      </a:r>
                      <a:endParaRPr lang="en-GB" sz="1200" kern="1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a:spcAft>
                          <a:spcPts val="600"/>
                        </a:spcAft>
                        <a:buNone/>
                      </a:pPr>
                      <a:r>
                        <a:rPr lang="en-GB" sz="1200" kern="100" dirty="0">
                          <a:effectLst/>
                        </a:rPr>
                        <a:t>Kevin Peto-Bostick</a:t>
                      </a:r>
                      <a:br>
                        <a:rPr lang="en-GB" sz="1200" kern="100" dirty="0">
                          <a:effectLst/>
                        </a:rPr>
                      </a:br>
                      <a:r>
                        <a:rPr lang="en-GB" sz="1200" kern="100" dirty="0">
                          <a:effectLst/>
                        </a:rPr>
                        <a:t>01258 475 469</a:t>
                      </a:r>
                      <a:br>
                        <a:rPr lang="en-GB" sz="1200" kern="100" dirty="0">
                          <a:effectLst/>
                        </a:rPr>
                      </a:br>
                      <a:r>
                        <a:rPr lang="en-GB" sz="1200" kern="100" dirty="0">
                          <a:effectLst/>
                        </a:rPr>
                        <a:t>kevin.peto.bostick@gmail.com</a:t>
                      </a:r>
                      <a:endParaRPr lang="en-GB" sz="1200" kern="1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75599837"/>
                  </a:ext>
                </a:extLst>
              </a:tr>
            </a:tbl>
          </a:graphicData>
        </a:graphic>
      </p:graphicFrame>
      <p:sp>
        <p:nvSpPr>
          <p:cNvPr id="13" name="TextBox 12">
            <a:extLst>
              <a:ext uri="{FF2B5EF4-FFF2-40B4-BE49-F238E27FC236}">
                <a16:creationId xmlns:a16="http://schemas.microsoft.com/office/drawing/2014/main" id="{91E863E7-7C2B-F059-575E-9DFD53BFB8D4}"/>
              </a:ext>
            </a:extLst>
          </p:cNvPr>
          <p:cNvSpPr txBox="1"/>
          <p:nvPr/>
        </p:nvSpPr>
        <p:spPr>
          <a:xfrm>
            <a:off x="138143" y="3539520"/>
            <a:ext cx="5310158" cy="2677656"/>
          </a:xfrm>
          <a:prstGeom prst="rect">
            <a:avLst/>
          </a:prstGeom>
          <a:noFill/>
        </p:spPr>
        <p:txBody>
          <a:bodyPr wrap="square" rtlCol="0">
            <a:spAutoFit/>
          </a:bodyPr>
          <a:lstStyle/>
          <a:p>
            <a:r>
              <a:rPr lang="en-GB" sz="1400" b="1" dirty="0">
                <a:latin typeface="+mj-lt"/>
              </a:rPr>
              <a:t>November Events</a:t>
            </a:r>
          </a:p>
          <a:p>
            <a:endParaRPr lang="en-GB" sz="1400" dirty="0"/>
          </a:p>
          <a:p>
            <a:r>
              <a:rPr lang="en-GB" sz="1400" dirty="0"/>
              <a:t>If you would like to have someone mentioned during the Commemoration of the Departed at the Holy Communion service on 1 November, please either put their name on the list in the Church or tell the Vicar.</a:t>
            </a:r>
          </a:p>
          <a:p>
            <a:endParaRPr lang="en-GB" sz="1400" dirty="0"/>
          </a:p>
          <a:p>
            <a:r>
              <a:rPr lang="en-GB" sz="1400" dirty="0"/>
              <a:t>The village Act of Remembrance is on Sunday, 8 Nov starting at 10:50.</a:t>
            </a:r>
          </a:p>
          <a:p>
            <a:endParaRPr lang="en-GB" sz="1400" dirty="0"/>
          </a:p>
          <a:p>
            <a:r>
              <a:rPr lang="en-GB" sz="1400" dirty="0"/>
              <a:t>The service on Sunday, 29 Nov is a Benefice Holy Communion starting at 11:00 for Advent Sunday.</a:t>
            </a:r>
          </a:p>
        </p:txBody>
      </p:sp>
      <p:cxnSp>
        <p:nvCxnSpPr>
          <p:cNvPr id="3" name="Straight Connector 2">
            <a:extLst>
              <a:ext uri="{FF2B5EF4-FFF2-40B4-BE49-F238E27FC236}">
                <a16:creationId xmlns:a16="http://schemas.microsoft.com/office/drawing/2014/main" id="{837CA214-35C3-27A6-DA3E-5E0586B7D6EE}"/>
              </a:ext>
            </a:extLst>
          </p:cNvPr>
          <p:cNvCxnSpPr/>
          <p:nvPr/>
        </p:nvCxnSpPr>
        <p:spPr>
          <a:xfrm>
            <a:off x="138843" y="3505200"/>
            <a:ext cx="6581715" cy="0"/>
          </a:xfrm>
          <a:prstGeom prst="line">
            <a:avLst/>
          </a:prstGeom>
        </p:spPr>
        <p:style>
          <a:lnRef idx="2">
            <a:schemeClr val="accent5"/>
          </a:lnRef>
          <a:fillRef idx="0">
            <a:schemeClr val="accent5"/>
          </a:fillRef>
          <a:effectRef idx="1">
            <a:schemeClr val="accent5"/>
          </a:effectRef>
          <a:fontRef idx="minor">
            <a:schemeClr val="tx1"/>
          </a:fontRef>
        </p:style>
      </p:cxnSp>
      <p:pic>
        <p:nvPicPr>
          <p:cNvPr id="12" name="Picture 11">
            <a:extLst>
              <a:ext uri="{FF2B5EF4-FFF2-40B4-BE49-F238E27FC236}">
                <a16:creationId xmlns:a16="http://schemas.microsoft.com/office/drawing/2014/main" id="{8F5807A6-4A61-CE45-7005-9EEE9D29C0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448301" y="3903716"/>
            <a:ext cx="865718" cy="2031325"/>
          </a:xfrm>
          <a:prstGeom prst="rect">
            <a:avLst/>
          </a:prstGeom>
        </p:spPr>
      </p:pic>
    </p:spTree>
    <p:extLst>
      <p:ext uri="{BB962C8B-B14F-4D97-AF65-F5344CB8AC3E}">
        <p14:creationId xmlns:p14="http://schemas.microsoft.com/office/powerpoint/2010/main" val="414564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4E008AF-5636-89D6-7B11-AAC6A0D4CD68}"/>
              </a:ext>
            </a:extLst>
          </p:cNvPr>
          <p:cNvSpPr>
            <a:spLocks noChangeArrowheads="1"/>
          </p:cNvSpPr>
          <p:nvPr/>
        </p:nvSpPr>
        <p:spPr bwMode="auto">
          <a:xfrm>
            <a:off x="0" y="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3" name="Picture 2" descr="Generated image 1">
            <a:extLst>
              <a:ext uri="{FF2B5EF4-FFF2-40B4-BE49-F238E27FC236}">
                <a16:creationId xmlns:a16="http://schemas.microsoft.com/office/drawing/2014/main" id="{5BB8C16B-FD87-F2F3-8CEF-79C7F123B5A1}"/>
              </a:ext>
            </a:extLst>
          </p:cNvPr>
          <p:cNvPicPr>
            <a:picLocks noChangeAspect="1"/>
          </p:cNvPicPr>
          <p:nvPr/>
        </p:nvPicPr>
        <p:blipFill>
          <a:blip r:embed="rId2"/>
          <a:stretch>
            <a:fillRect/>
          </a:stretch>
        </p:blipFill>
        <p:spPr>
          <a:xfrm>
            <a:off x="1" y="1"/>
            <a:ext cx="6965576" cy="9906000"/>
          </a:xfrm>
          <a:prstGeom prst="rect">
            <a:avLst/>
          </a:prstGeom>
        </p:spPr>
      </p:pic>
    </p:spTree>
    <p:extLst>
      <p:ext uri="{BB962C8B-B14F-4D97-AF65-F5344CB8AC3E}">
        <p14:creationId xmlns:p14="http://schemas.microsoft.com/office/powerpoint/2010/main" val="2273320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ttachments">
            <a:extLst>
              <a:ext uri="{FF2B5EF4-FFF2-40B4-BE49-F238E27FC236}">
                <a16:creationId xmlns:a16="http://schemas.microsoft.com/office/drawing/2014/main" id="{E95C7EA0-F02F-D009-FE5F-5913816BD368}"/>
              </a:ext>
            </a:extLst>
          </p:cNvPr>
          <p:cNvPicPr>
            <a:picLocks noChangeAspect="1"/>
          </p:cNvPicPr>
          <p:nvPr/>
        </p:nvPicPr>
        <p:blipFill>
          <a:blip r:embed="rId3"/>
          <a:stretch>
            <a:fillRect/>
          </a:stretch>
        </p:blipFill>
        <p:spPr>
          <a:xfrm>
            <a:off x="3392510" y="4916510"/>
            <a:ext cx="9525" cy="9525"/>
          </a:xfrm>
          <a:prstGeom prst="rect">
            <a:avLst/>
          </a:prstGeom>
        </p:spPr>
      </p:pic>
      <p:pic>
        <p:nvPicPr>
          <p:cNvPr id="12" name="Picture 11">
            <a:extLst>
              <a:ext uri="{FF2B5EF4-FFF2-40B4-BE49-F238E27FC236}">
                <a16:creationId xmlns:a16="http://schemas.microsoft.com/office/drawing/2014/main" id="{F9ABE2C9-9820-F083-08EA-F402C46AFA1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542510" y="5066510"/>
            <a:ext cx="9525" cy="9525"/>
          </a:xfrm>
          <a:prstGeom prst="rect">
            <a:avLst/>
          </a:prstGeom>
        </p:spPr>
      </p:pic>
      <p:sp>
        <p:nvSpPr>
          <p:cNvPr id="16" name="TextBox 15">
            <a:extLst>
              <a:ext uri="{FF2B5EF4-FFF2-40B4-BE49-F238E27FC236}">
                <a16:creationId xmlns:a16="http://schemas.microsoft.com/office/drawing/2014/main" id="{5AF04E48-CC7C-ECF8-F1E8-10B3FDF97153}"/>
              </a:ext>
            </a:extLst>
          </p:cNvPr>
          <p:cNvSpPr txBox="1"/>
          <p:nvPr/>
        </p:nvSpPr>
        <p:spPr>
          <a:xfrm flipH="1">
            <a:off x="0" y="757630"/>
            <a:ext cx="8395347" cy="2339102"/>
          </a:xfrm>
          <a:prstGeom prst="rect">
            <a:avLst/>
          </a:prstGeom>
          <a:noFill/>
        </p:spPr>
        <p:txBody>
          <a:bodyPr wrap="square">
            <a:spAutoFit/>
          </a:bodyPr>
          <a:lstStyle/>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p>
            <a:r>
              <a:rPr lang="en-GB" sz="1400" dirty="0"/>
              <a:t>.</a:t>
            </a:r>
          </a:p>
        </p:txBody>
      </p:sp>
      <p:pic>
        <p:nvPicPr>
          <p:cNvPr id="2" name="Picture 1">
            <a:extLst>
              <a:ext uri="{FF2B5EF4-FFF2-40B4-BE49-F238E27FC236}">
                <a16:creationId xmlns:a16="http://schemas.microsoft.com/office/drawing/2014/main" id="{5611A277-F1A0-9121-2DB7-24DD6D28CA74}"/>
              </a:ext>
            </a:extLst>
          </p:cNvPr>
          <p:cNvPicPr>
            <a:picLocks noChangeAspect="1"/>
          </p:cNvPicPr>
          <p:nvPr/>
        </p:nvPicPr>
        <p:blipFill>
          <a:blip r:embed="rId4"/>
          <a:stretch>
            <a:fillRect/>
          </a:stretch>
        </p:blipFill>
        <p:spPr>
          <a:xfrm>
            <a:off x="124197" y="0"/>
            <a:ext cx="6609606" cy="9906000"/>
          </a:xfrm>
          <a:prstGeom prst="rect">
            <a:avLst/>
          </a:prstGeom>
        </p:spPr>
      </p:pic>
    </p:spTree>
    <p:extLst>
      <p:ext uri="{BB962C8B-B14F-4D97-AF65-F5344CB8AC3E}">
        <p14:creationId xmlns:p14="http://schemas.microsoft.com/office/powerpoint/2010/main" val="3260255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hite Horse Logo_edited.jpg">
            <a:extLst>
              <a:ext uri="{FF2B5EF4-FFF2-40B4-BE49-F238E27FC236}">
                <a16:creationId xmlns:a16="http://schemas.microsoft.com/office/drawing/2014/main" id="{6BF90CCB-0C24-0BC2-45CD-609D53B156D9}"/>
              </a:ext>
            </a:extLst>
          </p:cNvPr>
          <p:cNvPicPr>
            <a:picLocks noChangeAspect="1"/>
          </p:cNvPicPr>
          <p:nvPr/>
        </p:nvPicPr>
        <p:blipFill>
          <a:blip r:embed="rId2"/>
          <a:stretch>
            <a:fillRect/>
          </a:stretch>
        </p:blipFill>
        <p:spPr>
          <a:xfrm>
            <a:off x="272390" y="390692"/>
            <a:ext cx="1231900" cy="1372452"/>
          </a:xfrm>
          <a:prstGeom prst="rect">
            <a:avLst/>
          </a:prstGeom>
        </p:spPr>
      </p:pic>
      <p:sp>
        <p:nvSpPr>
          <p:cNvPr id="5" name="TextBox 4">
            <a:extLst>
              <a:ext uri="{FF2B5EF4-FFF2-40B4-BE49-F238E27FC236}">
                <a16:creationId xmlns:a16="http://schemas.microsoft.com/office/drawing/2014/main" id="{F6B1BEF0-50D6-8FA3-E8E4-797018316696}"/>
              </a:ext>
            </a:extLst>
          </p:cNvPr>
          <p:cNvSpPr txBox="1"/>
          <p:nvPr/>
        </p:nvSpPr>
        <p:spPr>
          <a:xfrm>
            <a:off x="1716505" y="-8662103"/>
            <a:ext cx="3433010" cy="646331"/>
          </a:xfrm>
          <a:prstGeom prst="rect">
            <a:avLst/>
          </a:prstGeom>
          <a:noFill/>
        </p:spPr>
        <p:txBody>
          <a:bodyPr wrap="square">
            <a:spAutoFit/>
          </a:bodyPr>
          <a:lstStyle/>
          <a:p>
            <a:endParaRPr lang="en-GB" sz="1200" dirty="0"/>
          </a:p>
          <a:p>
            <a:endParaRPr lang="en-GB" sz="1200" dirty="0"/>
          </a:p>
          <a:p>
            <a:endParaRPr lang="en-GB" sz="1200" dirty="0"/>
          </a:p>
        </p:txBody>
      </p:sp>
      <p:sp>
        <p:nvSpPr>
          <p:cNvPr id="9" name="TextBox 8">
            <a:extLst>
              <a:ext uri="{FF2B5EF4-FFF2-40B4-BE49-F238E27FC236}">
                <a16:creationId xmlns:a16="http://schemas.microsoft.com/office/drawing/2014/main" id="{0AB55297-C8C6-F42D-7570-0EE3041864EC}"/>
              </a:ext>
            </a:extLst>
          </p:cNvPr>
          <p:cNvSpPr txBox="1"/>
          <p:nvPr/>
        </p:nvSpPr>
        <p:spPr>
          <a:xfrm>
            <a:off x="272390" y="2105247"/>
            <a:ext cx="6451902" cy="5006499"/>
          </a:xfrm>
          <a:prstGeom prst="rect">
            <a:avLst/>
          </a:prstGeom>
          <a:noFill/>
        </p:spPr>
        <p:txBody>
          <a:bodyPr wrap="square">
            <a:spAutoFit/>
          </a:bodyPr>
          <a:lstStyle/>
          <a:p>
            <a:pPr>
              <a:lnSpc>
                <a:spcPct val="100000"/>
              </a:lnSpc>
              <a:spcAft>
                <a:spcPts val="800"/>
              </a:spcAft>
              <a:buNone/>
            </a:pPr>
            <a:r>
              <a:rPr lang="en-GB" sz="1800" kern="100" dirty="0">
                <a:effectLst/>
                <a:latin typeface="+mn-lt"/>
                <a:ea typeface="Aptos" panose="020B0004020202020204" pitchFamily="34" charset="0"/>
                <a:cs typeface="Times New Roman" panose="02020603050405020304" pitchFamily="18" charset="0"/>
              </a:rPr>
              <a:t>Hello Hinton </a:t>
            </a:r>
          </a:p>
          <a:p>
            <a:pPr>
              <a:lnSpc>
                <a:spcPct val="100000"/>
              </a:lnSpc>
              <a:spcAft>
                <a:spcPts val="800"/>
              </a:spcAft>
              <a:buNone/>
            </a:pPr>
            <a:r>
              <a:rPr lang="en-GB" sz="1200" kern="100" dirty="0">
                <a:effectLst/>
                <a:latin typeface="+mn-lt"/>
                <a:ea typeface="Aptos" panose="020B0004020202020204" pitchFamily="34" charset="0"/>
                <a:cs typeface="Times New Roman" panose="02020603050405020304" pitchFamily="18" charset="0"/>
              </a:rPr>
              <a:t>Thank you very much for coming to our Halloween party.  Despite the weather we had great fun.  A big thank you to Steve for the music and Lucy for the decorations.</a:t>
            </a:r>
          </a:p>
          <a:p>
            <a:pPr>
              <a:lnSpc>
                <a:spcPct val="100000"/>
              </a:lnSpc>
              <a:spcAft>
                <a:spcPts val="800"/>
              </a:spcAft>
              <a:buNone/>
            </a:pPr>
            <a:r>
              <a:rPr lang="en-GB" sz="1200" kern="100" dirty="0">
                <a:effectLst/>
                <a:latin typeface="+mn-lt"/>
                <a:ea typeface="Aptos" panose="020B0004020202020204" pitchFamily="34" charset="0"/>
                <a:cs typeface="Times New Roman" panose="02020603050405020304" pitchFamily="18" charset="0"/>
              </a:rPr>
              <a:t>Prizes this year go to;</a:t>
            </a:r>
          </a:p>
          <a:p>
            <a:pPr>
              <a:lnSpc>
                <a:spcPct val="100000"/>
              </a:lnSpc>
              <a:spcAft>
                <a:spcPts val="800"/>
              </a:spcAft>
              <a:buNone/>
            </a:pPr>
            <a:r>
              <a:rPr lang="en-GB" sz="1200" kern="100" dirty="0">
                <a:effectLst/>
                <a:latin typeface="+mn-lt"/>
                <a:ea typeface="Aptos" panose="020B0004020202020204" pitchFamily="34" charset="0"/>
                <a:cs typeface="Times New Roman" panose="02020603050405020304" pitchFamily="18" charset="0"/>
              </a:rPr>
              <a:t>Rosie Richmond Woods -  best pumpkin, Guinness themed – perfect for the pub!</a:t>
            </a:r>
          </a:p>
          <a:p>
            <a:pPr>
              <a:lnSpc>
                <a:spcPct val="100000"/>
              </a:lnSpc>
              <a:spcAft>
                <a:spcPts val="800"/>
              </a:spcAft>
              <a:buNone/>
            </a:pPr>
            <a:r>
              <a:rPr lang="en-GB" sz="1200" kern="100" dirty="0">
                <a:effectLst/>
                <a:latin typeface="+mn-lt"/>
                <a:ea typeface="Aptos" panose="020B0004020202020204" pitchFamily="34" charset="0"/>
                <a:cs typeface="Times New Roman" panose="02020603050405020304" pitchFamily="18" charset="0"/>
              </a:rPr>
              <a:t>Best Dressed – The Procter Family for their 101 dalmatians.</a:t>
            </a:r>
          </a:p>
          <a:p>
            <a:pPr>
              <a:lnSpc>
                <a:spcPct val="100000"/>
              </a:lnSpc>
              <a:spcAft>
                <a:spcPts val="800"/>
              </a:spcAft>
              <a:buNone/>
            </a:pPr>
            <a:r>
              <a:rPr lang="en-GB" sz="1200" kern="100" dirty="0">
                <a:effectLst/>
                <a:latin typeface="+mn-lt"/>
                <a:ea typeface="Aptos" panose="020B0004020202020204" pitchFamily="34" charset="0"/>
                <a:cs typeface="Times New Roman" panose="02020603050405020304" pitchFamily="18" charset="0"/>
              </a:rPr>
              <a:t>This Sunday we have Mark &amp; Jane’s November Quiz starting at 7pm.  £2 per person entry teams up to 6. </a:t>
            </a:r>
          </a:p>
          <a:p>
            <a:pPr>
              <a:lnSpc>
                <a:spcPct val="100000"/>
              </a:lnSpc>
              <a:spcAft>
                <a:spcPts val="800"/>
              </a:spcAft>
              <a:buNone/>
            </a:pPr>
            <a:r>
              <a:rPr lang="en-GB" sz="1200" kern="100" dirty="0">
                <a:effectLst/>
                <a:latin typeface="+mn-lt"/>
                <a:ea typeface="Aptos" panose="020B0004020202020204" pitchFamily="34" charset="0"/>
                <a:cs typeface="Times New Roman" panose="02020603050405020304" pitchFamily="18" charset="0"/>
              </a:rPr>
              <a:t>On Sunday 8</a:t>
            </a:r>
            <a:r>
              <a:rPr lang="en-GB" sz="1200" kern="100" baseline="30000" dirty="0">
                <a:effectLst/>
                <a:latin typeface="+mn-lt"/>
                <a:ea typeface="Aptos" panose="020B0004020202020204" pitchFamily="34" charset="0"/>
                <a:cs typeface="Times New Roman" panose="02020603050405020304" pitchFamily="18" charset="0"/>
              </a:rPr>
              <a:t>th</a:t>
            </a:r>
            <a:r>
              <a:rPr lang="en-GB" sz="1200" kern="100" dirty="0">
                <a:effectLst/>
                <a:latin typeface="+mn-lt"/>
                <a:ea typeface="Aptos" panose="020B0004020202020204" pitchFamily="34" charset="0"/>
                <a:cs typeface="Times New Roman" panose="02020603050405020304" pitchFamily="18" charset="0"/>
              </a:rPr>
              <a:t> of November Belle st Duo are returning with their usual upbeat vibe of modern pop sung in a vintage style starting at 6:30pm.</a:t>
            </a:r>
          </a:p>
          <a:p>
            <a:pPr>
              <a:lnSpc>
                <a:spcPct val="100000"/>
              </a:lnSpc>
              <a:spcAft>
                <a:spcPts val="800"/>
              </a:spcAft>
              <a:buNone/>
            </a:pPr>
            <a:r>
              <a:rPr lang="en-GB" sz="1800" kern="100" dirty="0">
                <a:effectLst/>
                <a:latin typeface="+mn-lt"/>
                <a:ea typeface="Aptos" panose="020B0004020202020204" pitchFamily="34" charset="0"/>
                <a:cs typeface="Times New Roman" panose="02020603050405020304" pitchFamily="18" charset="0"/>
              </a:rPr>
              <a:t> </a:t>
            </a:r>
            <a:r>
              <a:rPr lang="en-GB" sz="1200" kern="100" dirty="0">
                <a:effectLst/>
                <a:latin typeface="+mn-lt"/>
                <a:ea typeface="Aptos" panose="020B0004020202020204" pitchFamily="34" charset="0"/>
                <a:cs typeface="Times New Roman" panose="02020603050405020304" pitchFamily="18" charset="0"/>
              </a:rPr>
              <a:t>On the 6</a:t>
            </a:r>
            <a:r>
              <a:rPr lang="en-GB" sz="1200" kern="100" baseline="30000" dirty="0">
                <a:effectLst/>
                <a:latin typeface="+mn-lt"/>
                <a:ea typeface="Aptos" panose="020B0004020202020204" pitchFamily="34" charset="0"/>
                <a:cs typeface="Times New Roman" panose="02020603050405020304" pitchFamily="18" charset="0"/>
              </a:rPr>
              <a:t>th</a:t>
            </a:r>
            <a:r>
              <a:rPr lang="en-GB" sz="1200" kern="100" dirty="0">
                <a:effectLst/>
                <a:latin typeface="+mn-lt"/>
                <a:ea typeface="Aptos" panose="020B0004020202020204" pitchFamily="34" charset="0"/>
                <a:cs typeface="Times New Roman" panose="02020603050405020304" pitchFamily="18" charset="0"/>
              </a:rPr>
              <a:t> of December we will have our Christmas quiz for charity.  This year  we are supporting Ducks and Drakes.  This is a local charity which supports young people with cancer.  We will be supporting them throughout Christmas &amp; New Year with our sales of Mosaic lager as well so please do come along.</a:t>
            </a:r>
          </a:p>
          <a:p>
            <a:pPr>
              <a:lnSpc>
                <a:spcPct val="100000"/>
              </a:lnSpc>
              <a:spcAft>
                <a:spcPts val="800"/>
              </a:spcAft>
              <a:buNone/>
            </a:pPr>
            <a:r>
              <a:rPr lang="en-GB" sz="1200" kern="100" dirty="0">
                <a:effectLst/>
                <a:latin typeface="+mn-lt"/>
                <a:ea typeface="Aptos" panose="020B0004020202020204" pitchFamily="34" charset="0"/>
                <a:cs typeface="Times New Roman" panose="02020603050405020304" pitchFamily="18" charset="0"/>
              </a:rPr>
              <a:t>Please see below our Christmas opening Hours.  Please note that we are open on Monday 21</a:t>
            </a:r>
            <a:r>
              <a:rPr lang="en-GB" sz="1200" kern="100" baseline="30000" dirty="0">
                <a:effectLst/>
                <a:latin typeface="+mn-lt"/>
                <a:ea typeface="Aptos" panose="020B0004020202020204" pitchFamily="34" charset="0"/>
                <a:cs typeface="Times New Roman" panose="02020603050405020304" pitchFamily="18" charset="0"/>
              </a:rPr>
              <a:t>st</a:t>
            </a:r>
            <a:r>
              <a:rPr lang="en-GB" sz="1200" kern="100" dirty="0">
                <a:effectLst/>
                <a:latin typeface="+mn-lt"/>
                <a:ea typeface="Aptos" panose="020B0004020202020204" pitchFamily="34" charset="0"/>
                <a:cs typeface="Times New Roman" panose="02020603050405020304" pitchFamily="18" charset="0"/>
              </a:rPr>
              <a:t> and Tuesday 22</a:t>
            </a:r>
            <a:r>
              <a:rPr lang="en-GB" sz="1200" kern="100" baseline="30000" dirty="0">
                <a:effectLst/>
                <a:latin typeface="+mn-lt"/>
                <a:ea typeface="Aptos" panose="020B0004020202020204" pitchFamily="34" charset="0"/>
                <a:cs typeface="Times New Roman" panose="02020603050405020304" pitchFamily="18" charset="0"/>
              </a:rPr>
              <a:t>nd</a:t>
            </a:r>
            <a:r>
              <a:rPr lang="en-GB" sz="1200" kern="100" dirty="0">
                <a:effectLst/>
                <a:latin typeface="+mn-lt"/>
                <a:ea typeface="Aptos" panose="020B0004020202020204" pitchFamily="34" charset="0"/>
                <a:cs typeface="Times New Roman" panose="02020603050405020304" pitchFamily="18" charset="0"/>
              </a:rPr>
              <a:t> of December as well as Monday 28</a:t>
            </a:r>
            <a:r>
              <a:rPr lang="en-GB" sz="1200" kern="100" baseline="30000" dirty="0">
                <a:effectLst/>
                <a:latin typeface="+mn-lt"/>
                <a:ea typeface="Aptos" panose="020B0004020202020204" pitchFamily="34" charset="0"/>
                <a:cs typeface="Times New Roman" panose="02020603050405020304" pitchFamily="18" charset="0"/>
              </a:rPr>
              <a:t>th</a:t>
            </a:r>
            <a:r>
              <a:rPr lang="en-GB" sz="1200" kern="100" dirty="0">
                <a:effectLst/>
                <a:latin typeface="+mn-lt"/>
                <a:ea typeface="Aptos" panose="020B0004020202020204" pitchFamily="34" charset="0"/>
                <a:cs typeface="Times New Roman" panose="02020603050405020304" pitchFamily="18" charset="0"/>
              </a:rPr>
              <a:t> and Tuesday 29</a:t>
            </a:r>
            <a:r>
              <a:rPr lang="en-GB" sz="1200" kern="100" baseline="30000" dirty="0">
                <a:effectLst/>
                <a:latin typeface="+mn-lt"/>
                <a:ea typeface="Aptos" panose="020B0004020202020204" pitchFamily="34" charset="0"/>
                <a:cs typeface="Times New Roman" panose="02020603050405020304" pitchFamily="18" charset="0"/>
              </a:rPr>
              <a:t>th</a:t>
            </a:r>
            <a:r>
              <a:rPr lang="en-GB" sz="1200" kern="100" dirty="0">
                <a:effectLst/>
                <a:latin typeface="+mn-lt"/>
                <a:ea typeface="Aptos" panose="020B0004020202020204" pitchFamily="34" charset="0"/>
                <a:cs typeface="Times New Roman" panose="02020603050405020304" pitchFamily="18" charset="0"/>
              </a:rPr>
              <a:t> of December.  </a:t>
            </a:r>
          </a:p>
          <a:p>
            <a:pPr>
              <a:lnSpc>
                <a:spcPct val="100000"/>
              </a:lnSpc>
              <a:spcAft>
                <a:spcPts val="800"/>
              </a:spcAft>
              <a:buNone/>
            </a:pPr>
            <a:r>
              <a:rPr lang="en-GB" sz="1200" kern="100" dirty="0">
                <a:effectLst/>
                <a:latin typeface="+mn-lt"/>
                <a:ea typeface="Aptos" panose="020B0004020202020204" pitchFamily="34" charset="0"/>
                <a:cs typeface="Times New Roman" panose="02020603050405020304" pitchFamily="18" charset="0"/>
              </a:rPr>
              <a:t>We are all looking forward to these events and we thank you for your continued support.</a:t>
            </a:r>
          </a:p>
          <a:p>
            <a:pPr>
              <a:lnSpc>
                <a:spcPct val="100000"/>
              </a:lnSpc>
              <a:spcAft>
                <a:spcPts val="800"/>
              </a:spcAft>
              <a:buNone/>
            </a:pPr>
            <a:r>
              <a:rPr lang="en-GB" sz="1200" kern="100" dirty="0">
                <a:effectLst/>
                <a:latin typeface="+mn-lt"/>
                <a:ea typeface="Aptos" panose="020B0004020202020204" pitchFamily="34" charset="0"/>
                <a:cs typeface="Times New Roman" panose="02020603050405020304" pitchFamily="18" charset="0"/>
              </a:rPr>
              <a:t>Best Wishes </a:t>
            </a:r>
          </a:p>
          <a:p>
            <a:pPr>
              <a:lnSpc>
                <a:spcPct val="100000"/>
              </a:lnSpc>
              <a:spcAft>
                <a:spcPts val="800"/>
              </a:spcAft>
              <a:buNone/>
            </a:pPr>
            <a:r>
              <a:rPr lang="en-GB" sz="1200" kern="100" dirty="0">
                <a:effectLst/>
                <a:latin typeface="+mn-lt"/>
                <a:ea typeface="Aptos" panose="020B0004020202020204" pitchFamily="34" charset="0"/>
                <a:cs typeface="Times New Roman" panose="02020603050405020304" pitchFamily="18" charset="0"/>
              </a:rPr>
              <a:t>Andy, Mel &amp; The White Horse team</a:t>
            </a:r>
            <a:r>
              <a:rPr lang="en-GB" sz="1800" kern="100" dirty="0">
                <a:effectLst/>
                <a:latin typeface="+mn-lt"/>
                <a:ea typeface="Aptos" panose="020B0004020202020204" pitchFamily="34" charset="0"/>
                <a:cs typeface="Times New Roman" panose="02020603050405020304" pitchFamily="18" charset="0"/>
              </a:rPr>
              <a:t>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71425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16718E9-D6B8-1617-99EC-6BAF455805E8}"/>
              </a:ext>
            </a:extLst>
          </p:cNvPr>
          <p:cNvSpPr txBox="1"/>
          <p:nvPr/>
        </p:nvSpPr>
        <p:spPr>
          <a:xfrm>
            <a:off x="471488" y="527405"/>
            <a:ext cx="5915025" cy="1914702"/>
          </a:xfrm>
          <a:prstGeom prst="rect">
            <a:avLst/>
          </a:prstGeom>
        </p:spPr>
        <p:txBody>
          <a:bodyPr vert="horz" lIns="91440" tIns="45720" rIns="91440" bIns="45720" rtlCol="0" anchor="ctr">
            <a:normAutofit/>
          </a:bodyPr>
          <a:lstStyle/>
          <a:p>
            <a:pPr defTabSz="685800">
              <a:lnSpc>
                <a:spcPct val="90000"/>
              </a:lnSpc>
              <a:spcBef>
                <a:spcPct val="0"/>
              </a:spcBef>
              <a:spcAft>
                <a:spcPts val="600"/>
              </a:spcAft>
            </a:pPr>
            <a:endParaRPr lang="en-US" sz="800" kern="1200" dirty="0">
              <a:latin typeface="+mj-lt"/>
              <a:ea typeface="+mj-ea"/>
              <a:cs typeface="+mj-cs"/>
            </a:endParaRPr>
          </a:p>
        </p:txBody>
      </p:sp>
      <p:sp>
        <p:nvSpPr>
          <p:cNvPr id="11" name="TextBox 10">
            <a:extLst>
              <a:ext uri="{FF2B5EF4-FFF2-40B4-BE49-F238E27FC236}">
                <a16:creationId xmlns:a16="http://schemas.microsoft.com/office/drawing/2014/main" id="{185F5CB3-5FF2-C13A-367F-A7919D2CF99E}"/>
              </a:ext>
            </a:extLst>
          </p:cNvPr>
          <p:cNvSpPr txBox="1"/>
          <p:nvPr/>
        </p:nvSpPr>
        <p:spPr>
          <a:xfrm>
            <a:off x="3471863" y="2637014"/>
            <a:ext cx="2914650" cy="6285266"/>
          </a:xfrm>
          <a:prstGeom prst="rect">
            <a:avLst/>
          </a:prstGeom>
        </p:spPr>
        <p:txBody>
          <a:bodyPr vert="horz" lIns="91440" tIns="45720" rIns="91440" bIns="45720" rtlCol="0">
            <a:normAutofit/>
          </a:bodyPr>
          <a:lstStyle/>
          <a:p>
            <a:pPr marL="171450" indent="-171450" defTabSz="685800">
              <a:lnSpc>
                <a:spcPct val="90000"/>
              </a:lnSpc>
              <a:spcBef>
                <a:spcPts val="750"/>
              </a:spcBef>
              <a:buFont typeface="Arial" panose="020B0604020202020204" pitchFamily="34" charset="0"/>
              <a:buChar char="•"/>
            </a:pPr>
            <a:endParaRPr lang="en-US" sz="800" dirty="0"/>
          </a:p>
        </p:txBody>
      </p:sp>
      <p:sp>
        <p:nvSpPr>
          <p:cNvPr id="23" name="Rectangle 5">
            <a:extLst>
              <a:ext uri="{FF2B5EF4-FFF2-40B4-BE49-F238E27FC236}">
                <a16:creationId xmlns:a16="http://schemas.microsoft.com/office/drawing/2014/main" id="{A6620FA6-5B5C-621E-F7E7-FAD4EB4E70F8}"/>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3" name="Picture 2">
            <a:extLst>
              <a:ext uri="{FF2B5EF4-FFF2-40B4-BE49-F238E27FC236}">
                <a16:creationId xmlns:a16="http://schemas.microsoft.com/office/drawing/2014/main" id="{B3572F91-20C3-6A12-38CE-A240DF2126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1026"/>
            <a:ext cx="6858000" cy="9703948"/>
          </a:xfrm>
          <a:prstGeom prst="rect">
            <a:avLst/>
          </a:prstGeom>
        </p:spPr>
      </p:pic>
      <p:pic>
        <p:nvPicPr>
          <p:cNvPr id="5" name="Picture 4" descr="White Horse Logo_edited.jpg">
            <a:extLst>
              <a:ext uri="{FF2B5EF4-FFF2-40B4-BE49-F238E27FC236}">
                <a16:creationId xmlns:a16="http://schemas.microsoft.com/office/drawing/2014/main" id="{6E20B8EF-25F5-3A1B-032B-70EB69F07347}"/>
              </a:ext>
            </a:extLst>
          </p:cNvPr>
          <p:cNvPicPr>
            <a:picLocks noChangeAspect="1"/>
          </p:cNvPicPr>
          <p:nvPr/>
        </p:nvPicPr>
        <p:blipFill>
          <a:blip r:embed="rId3"/>
          <a:stretch>
            <a:fillRect/>
          </a:stretch>
        </p:blipFill>
        <p:spPr>
          <a:xfrm>
            <a:off x="272390" y="390692"/>
            <a:ext cx="1231900" cy="1372452"/>
          </a:xfrm>
          <a:prstGeom prst="rect">
            <a:avLst/>
          </a:prstGeom>
        </p:spPr>
      </p:pic>
    </p:spTree>
    <p:extLst>
      <p:ext uri="{BB962C8B-B14F-4D97-AF65-F5344CB8AC3E}">
        <p14:creationId xmlns:p14="http://schemas.microsoft.com/office/powerpoint/2010/main" val="2335723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04A8D66A-2314-F31D-0255-7DECF9596F3A}"/>
              </a:ext>
            </a:extLst>
          </p:cNvPr>
          <p:cNvSpPr txBox="1"/>
          <p:nvPr/>
        </p:nvSpPr>
        <p:spPr>
          <a:xfrm>
            <a:off x="288000" y="180000"/>
            <a:ext cx="6341806" cy="8822665"/>
          </a:xfrm>
          <a:prstGeom prst="rect">
            <a:avLst/>
          </a:prstGeom>
          <a:blipFill>
            <a:blip r:embed="rId3">
              <a:extLst>
                <a:ext uri="{837473B0-CC2E-450A-ABE3-18F120FF3D39}">
                  <a1611:picAttrSrcUrl xmlns:a1611="http://schemas.microsoft.com/office/drawing/2016/11/main" r:id="rId4"/>
                </a:ext>
              </a:extLst>
            </a:blip>
            <a:stretch>
              <a:fillRect/>
            </a:stretch>
          </a:blipFill>
        </p:spPr>
        <p:txBody>
          <a:bodyPr wrap="square">
            <a:spAutoFit/>
            <a:scene3d>
              <a:camera prst="orthographicFront"/>
              <a:lightRig rig="threePt" dir="t"/>
            </a:scene3d>
            <a:sp3d extrusionH="57150">
              <a:bevelT w="69850" h="69850" prst="divot"/>
            </a:sp3d>
          </a:bodyPr>
          <a:lstStyle/>
          <a:p>
            <a:pPr marL="0" marR="0" indent="0" algn="l">
              <a:lnSpc>
                <a:spcPct val="100000"/>
              </a:lnSpc>
              <a:spcBef>
                <a:spcPts val="525"/>
              </a:spcBef>
              <a:spcAft>
                <a:spcPts val="375"/>
              </a:spcAft>
              <a:buNone/>
            </a:pPr>
            <a:r>
              <a:rPr lang="en-GB" sz="1800" b="1" i="0" spc="-18" dirty="0">
                <a:solidFill>
                  <a:srgbClr val="FF0000"/>
                </a:solidFill>
                <a:effectLst/>
                <a:highlight>
                  <a:srgbClr val="FFFF00"/>
                </a:highlight>
                <a:latin typeface="+mn-lt"/>
              </a:rPr>
              <a:t>Easy Beef Stew Recipe</a:t>
            </a:r>
          </a:p>
          <a:p>
            <a:pPr marL="0" marR="0" indent="0" algn="l">
              <a:buNone/>
            </a:pPr>
            <a:r>
              <a:rPr lang="en-GB" sz="1800" b="1" i="0" dirty="0">
                <a:solidFill>
                  <a:srgbClr val="FF0000"/>
                </a:solidFill>
                <a:effectLst/>
                <a:highlight>
                  <a:srgbClr val="FFFF00"/>
                </a:highlight>
                <a:latin typeface="+mn-lt"/>
              </a:rPr>
              <a:t>Ingredients</a:t>
            </a:r>
            <a:endParaRPr lang="en-GB" sz="1800" b="0" i="0" dirty="0">
              <a:solidFill>
                <a:srgbClr val="FF0000"/>
              </a:solidFill>
              <a:effectLst/>
              <a:highlight>
                <a:srgbClr val="FFFF00"/>
              </a:highlight>
              <a:latin typeface="+mn-lt"/>
            </a:endParaRPr>
          </a:p>
          <a:p>
            <a:pPr marL="342900" marR="0" lvl="0" indent="-342900" algn="l">
              <a:lnSpc>
                <a:spcPct val="100000"/>
              </a:lnSpc>
              <a:spcBef>
                <a:spcPts val="300"/>
              </a:spcBef>
              <a:spcAft>
                <a:spcPts val="300"/>
              </a:spcAft>
              <a:buFont typeface="Arial" panose="020B0604020202020204" pitchFamily="34" charset="0"/>
              <a:buChar char="•"/>
            </a:pPr>
            <a:r>
              <a:rPr lang="en-GB" sz="1800" b="0" i="0" dirty="0">
                <a:solidFill>
                  <a:srgbClr val="FF0000"/>
                </a:solidFill>
                <a:effectLst/>
                <a:highlight>
                  <a:srgbClr val="FFFF00"/>
                </a:highlight>
                <a:latin typeface="+mn-lt"/>
              </a:rPr>
              <a:t>750g stewing beef, cubed</a:t>
            </a:r>
          </a:p>
          <a:p>
            <a:pPr marL="342900" marR="0" lvl="0" indent="-342900" algn="l">
              <a:lnSpc>
                <a:spcPct val="100000"/>
              </a:lnSpc>
              <a:spcBef>
                <a:spcPts val="300"/>
              </a:spcBef>
              <a:spcAft>
                <a:spcPts val="300"/>
              </a:spcAft>
              <a:buFont typeface="Arial" panose="020B0604020202020204" pitchFamily="34" charset="0"/>
              <a:buChar char="•"/>
            </a:pPr>
            <a:r>
              <a:rPr lang="en-GB" sz="1800" b="0" i="0" dirty="0">
                <a:solidFill>
                  <a:srgbClr val="FF0000"/>
                </a:solidFill>
                <a:effectLst/>
                <a:highlight>
                  <a:srgbClr val="FFFF00"/>
                </a:highlight>
                <a:latin typeface="+mn-lt"/>
              </a:rPr>
              <a:t>2 tbsp flour</a:t>
            </a:r>
          </a:p>
          <a:p>
            <a:pPr marL="342900" marR="0" lvl="0" indent="-342900" algn="l">
              <a:lnSpc>
                <a:spcPct val="100000"/>
              </a:lnSpc>
              <a:spcBef>
                <a:spcPts val="300"/>
              </a:spcBef>
              <a:spcAft>
                <a:spcPts val="300"/>
              </a:spcAft>
              <a:buFont typeface="Arial" panose="020B0604020202020204" pitchFamily="34" charset="0"/>
              <a:buChar char="•"/>
            </a:pPr>
            <a:r>
              <a:rPr lang="en-GB" sz="1800" b="0" i="0" dirty="0">
                <a:solidFill>
                  <a:srgbClr val="FF0000"/>
                </a:solidFill>
                <a:effectLst/>
                <a:highlight>
                  <a:srgbClr val="FFFF00"/>
                </a:highlight>
                <a:latin typeface="+mn-lt"/>
              </a:rPr>
              <a:t>2 tbsp oil</a:t>
            </a:r>
          </a:p>
          <a:p>
            <a:pPr marL="342900" marR="0" lvl="0" indent="-342900" algn="l">
              <a:lnSpc>
                <a:spcPct val="100000"/>
              </a:lnSpc>
              <a:spcBef>
                <a:spcPts val="300"/>
              </a:spcBef>
              <a:spcAft>
                <a:spcPts val="300"/>
              </a:spcAft>
              <a:buFont typeface="Arial" panose="020B0604020202020204" pitchFamily="34" charset="0"/>
              <a:buChar char="•"/>
            </a:pPr>
            <a:r>
              <a:rPr lang="en-GB" sz="1800" b="0" i="0" dirty="0">
                <a:solidFill>
                  <a:srgbClr val="FF0000"/>
                </a:solidFill>
                <a:effectLst/>
                <a:highlight>
                  <a:srgbClr val="FFFF00"/>
                </a:highlight>
                <a:latin typeface="+mn-lt"/>
              </a:rPr>
              <a:t>1 onion, chopped</a:t>
            </a:r>
          </a:p>
          <a:p>
            <a:pPr marL="342900" marR="0" lvl="0" indent="-342900" algn="l">
              <a:lnSpc>
                <a:spcPct val="100000"/>
              </a:lnSpc>
              <a:spcBef>
                <a:spcPts val="300"/>
              </a:spcBef>
              <a:spcAft>
                <a:spcPts val="300"/>
              </a:spcAft>
              <a:buFont typeface="Arial" panose="020B0604020202020204" pitchFamily="34" charset="0"/>
              <a:buChar char="•"/>
            </a:pPr>
            <a:r>
              <a:rPr lang="en-GB" sz="1800" b="0" i="0" dirty="0">
                <a:solidFill>
                  <a:srgbClr val="FF0000"/>
                </a:solidFill>
                <a:effectLst/>
                <a:highlight>
                  <a:srgbClr val="FFFF00"/>
                </a:highlight>
                <a:latin typeface="+mn-lt"/>
              </a:rPr>
              <a:t>3 carrots and 2 potatoes, chopped</a:t>
            </a:r>
          </a:p>
          <a:p>
            <a:pPr marL="342900" marR="0" lvl="0" indent="-342900" algn="l">
              <a:lnSpc>
                <a:spcPct val="100000"/>
              </a:lnSpc>
              <a:spcBef>
                <a:spcPts val="300"/>
              </a:spcBef>
              <a:spcAft>
                <a:spcPts val="300"/>
              </a:spcAft>
              <a:buFont typeface="Arial" panose="020B0604020202020204" pitchFamily="34" charset="0"/>
              <a:buChar char="•"/>
            </a:pPr>
            <a:r>
              <a:rPr lang="en-GB" sz="1800" b="0" i="0" dirty="0">
                <a:solidFill>
                  <a:srgbClr val="FF0000"/>
                </a:solidFill>
                <a:effectLst/>
                <a:highlight>
                  <a:srgbClr val="FFFF00"/>
                </a:highlight>
                <a:latin typeface="+mn-lt"/>
              </a:rPr>
              <a:t>2 garlic cloves, minced</a:t>
            </a:r>
          </a:p>
          <a:p>
            <a:pPr marL="342900" marR="0" lvl="0" indent="-342900" algn="l">
              <a:lnSpc>
                <a:spcPct val="100000"/>
              </a:lnSpc>
              <a:spcBef>
                <a:spcPts val="300"/>
              </a:spcBef>
              <a:spcAft>
                <a:spcPts val="300"/>
              </a:spcAft>
              <a:buFont typeface="Arial" panose="020B0604020202020204" pitchFamily="34" charset="0"/>
              <a:buChar char="•"/>
            </a:pPr>
            <a:r>
              <a:rPr lang="en-GB" sz="1800" b="0" i="0" dirty="0">
                <a:solidFill>
                  <a:srgbClr val="FF0000"/>
                </a:solidFill>
                <a:effectLst/>
                <a:highlight>
                  <a:srgbClr val="FFFF00"/>
                </a:highlight>
                <a:latin typeface="+mn-lt"/>
              </a:rPr>
              <a:t>500ml beef stock</a:t>
            </a:r>
          </a:p>
          <a:p>
            <a:pPr marL="342900" marR="0" lvl="0" indent="-342900" algn="l">
              <a:lnSpc>
                <a:spcPct val="100000"/>
              </a:lnSpc>
              <a:spcBef>
                <a:spcPts val="300"/>
              </a:spcBef>
              <a:spcAft>
                <a:spcPts val="300"/>
              </a:spcAft>
              <a:buFont typeface="Arial" panose="020B0604020202020204" pitchFamily="34" charset="0"/>
              <a:buChar char="•"/>
            </a:pPr>
            <a:r>
              <a:rPr lang="en-GB" sz="1800" b="0" i="0" dirty="0">
                <a:solidFill>
                  <a:srgbClr val="FF0000"/>
                </a:solidFill>
                <a:effectLst/>
                <a:highlight>
                  <a:srgbClr val="FFFF00"/>
                </a:highlight>
                <a:latin typeface="+mn-lt"/>
              </a:rPr>
              <a:t>1 tbsp tomato purée</a:t>
            </a:r>
          </a:p>
          <a:p>
            <a:pPr marL="342900" marR="0" lvl="0" indent="-342900" algn="l">
              <a:lnSpc>
                <a:spcPct val="100000"/>
              </a:lnSpc>
              <a:spcBef>
                <a:spcPts val="300"/>
              </a:spcBef>
              <a:spcAft>
                <a:spcPts val="300"/>
              </a:spcAft>
              <a:buFont typeface="Arial" panose="020B0604020202020204" pitchFamily="34" charset="0"/>
              <a:buChar char="•"/>
            </a:pPr>
            <a:r>
              <a:rPr lang="en-GB" sz="1800" b="0" i="0" dirty="0">
                <a:solidFill>
                  <a:srgbClr val="FF0000"/>
                </a:solidFill>
                <a:effectLst/>
                <a:highlight>
                  <a:srgbClr val="FFFF00"/>
                </a:highlight>
                <a:latin typeface="+mn-lt"/>
              </a:rPr>
              <a:t>1 tsp thyme</a:t>
            </a:r>
          </a:p>
          <a:p>
            <a:pPr marL="342900" marR="0" lvl="0" indent="-342900" algn="l">
              <a:lnSpc>
                <a:spcPct val="100000"/>
              </a:lnSpc>
              <a:spcBef>
                <a:spcPts val="300"/>
              </a:spcBef>
              <a:spcAft>
                <a:spcPts val="300"/>
              </a:spcAft>
              <a:buFont typeface="Arial" panose="020B0604020202020204" pitchFamily="34" charset="0"/>
              <a:buChar char="•"/>
            </a:pPr>
            <a:r>
              <a:rPr lang="en-GB" sz="1800" b="0" i="0" dirty="0">
                <a:solidFill>
                  <a:srgbClr val="FF0000"/>
                </a:solidFill>
                <a:effectLst/>
                <a:highlight>
                  <a:srgbClr val="FFFF00"/>
                </a:highlight>
                <a:latin typeface="+mn-lt"/>
              </a:rPr>
              <a:t>Salt and pepper</a:t>
            </a:r>
          </a:p>
          <a:p>
            <a:pPr marL="0" marR="0" indent="0" algn="l">
              <a:buNone/>
            </a:pPr>
            <a:r>
              <a:rPr lang="en-GB" sz="1800" b="1" i="0" dirty="0">
                <a:solidFill>
                  <a:srgbClr val="FF0000"/>
                </a:solidFill>
                <a:effectLst/>
                <a:highlight>
                  <a:srgbClr val="FFFF00"/>
                </a:highlight>
                <a:latin typeface="+mn-lt"/>
              </a:rPr>
              <a:t>Method</a:t>
            </a:r>
            <a:endParaRPr lang="en-GB" sz="1800" b="0" i="0" dirty="0">
              <a:solidFill>
                <a:srgbClr val="FF0000"/>
              </a:solidFill>
              <a:effectLst/>
              <a:highlight>
                <a:srgbClr val="FFFF00"/>
              </a:highlight>
              <a:latin typeface="+mn-lt"/>
            </a:endParaRPr>
          </a:p>
          <a:p>
            <a:pPr marL="342900" lvl="0" indent="-342900" algn="l">
              <a:buFont typeface="+mj-lt"/>
              <a:buAutoNum type="arabicPeriod"/>
            </a:pPr>
            <a:r>
              <a:rPr lang="en-GB" sz="1800" b="0" i="0" dirty="0">
                <a:solidFill>
                  <a:srgbClr val="FF0000"/>
                </a:solidFill>
                <a:effectLst/>
                <a:highlight>
                  <a:srgbClr val="FFFF00"/>
                </a:highlight>
                <a:latin typeface="+mn-lt"/>
              </a:rPr>
              <a:t>Coat beef with flour, salt and pepper.</a:t>
            </a:r>
          </a:p>
          <a:p>
            <a:pPr marL="342900" lvl="0" indent="-342900" algn="l">
              <a:buFont typeface="+mj-lt"/>
              <a:buAutoNum type="arabicPeriod"/>
            </a:pPr>
            <a:r>
              <a:rPr lang="en-GB" sz="1800" b="0" i="0" dirty="0">
                <a:solidFill>
                  <a:srgbClr val="FF0000"/>
                </a:solidFill>
                <a:effectLst/>
                <a:highlight>
                  <a:srgbClr val="FFFF00"/>
                </a:highlight>
                <a:latin typeface="+mn-lt"/>
              </a:rPr>
              <a:t>Brown it in hot oil, then set aside.</a:t>
            </a:r>
          </a:p>
          <a:p>
            <a:pPr marL="342900" lvl="0" indent="-342900" algn="l">
              <a:buFont typeface="+mj-lt"/>
              <a:buAutoNum type="arabicPeriod"/>
            </a:pPr>
            <a:r>
              <a:rPr lang="en-GB" sz="1800" b="0" i="0" dirty="0">
                <a:solidFill>
                  <a:srgbClr val="FF0000"/>
                </a:solidFill>
                <a:effectLst/>
                <a:highlight>
                  <a:srgbClr val="FFFF00"/>
                </a:highlight>
                <a:latin typeface="+mn-lt"/>
              </a:rPr>
              <a:t>Soften the onion and garlic.</a:t>
            </a:r>
          </a:p>
          <a:p>
            <a:pPr marL="342900" lvl="0" indent="-342900" algn="l">
              <a:buFont typeface="+mj-lt"/>
              <a:buAutoNum type="arabicPeriod"/>
            </a:pPr>
            <a:r>
              <a:rPr lang="en-GB" sz="1800" b="0" i="0" dirty="0">
                <a:solidFill>
                  <a:srgbClr val="FF0000"/>
                </a:solidFill>
                <a:effectLst/>
                <a:highlight>
                  <a:srgbClr val="FFFF00"/>
                </a:highlight>
                <a:latin typeface="+mn-lt"/>
              </a:rPr>
              <a:t>Add everything to the pot and stir.</a:t>
            </a:r>
          </a:p>
          <a:p>
            <a:pPr marL="342900" lvl="0" indent="-342900" algn="l">
              <a:buFont typeface="+mj-lt"/>
              <a:buAutoNum type="arabicPeriod"/>
            </a:pPr>
            <a:r>
              <a:rPr lang="en-GB" sz="1800" b="0" i="0" dirty="0">
                <a:solidFill>
                  <a:srgbClr val="FF0000"/>
                </a:solidFill>
                <a:effectLst/>
                <a:highlight>
                  <a:srgbClr val="FFFF00"/>
                </a:highlight>
                <a:latin typeface="+mn-lt"/>
              </a:rPr>
              <a:t>Cover and simmer gently for </a:t>
            </a:r>
            <a:r>
              <a:rPr lang="en-GB" sz="1800" b="1" i="0" dirty="0">
                <a:solidFill>
                  <a:srgbClr val="FF0000"/>
                </a:solidFill>
                <a:effectLst/>
                <a:highlight>
                  <a:srgbClr val="FFFF00"/>
                </a:highlight>
                <a:latin typeface="+mn-lt"/>
              </a:rPr>
              <a:t>2–2½ hours</a:t>
            </a:r>
            <a:r>
              <a:rPr lang="en-GB" sz="1800" b="0" i="0" dirty="0">
                <a:solidFill>
                  <a:srgbClr val="FF0000"/>
                </a:solidFill>
                <a:effectLst/>
                <a:highlight>
                  <a:srgbClr val="FFFF00"/>
                </a:highlight>
                <a:latin typeface="+mn-lt"/>
              </a:rPr>
              <a:t>, until tender.</a:t>
            </a:r>
          </a:p>
          <a:p>
            <a:pPr>
              <a:buNone/>
            </a:pPr>
            <a:br>
              <a:rPr lang="en-GB" dirty="0">
                <a:solidFill>
                  <a:srgbClr val="FF0000"/>
                </a:solidFill>
                <a:highlight>
                  <a:srgbClr val="FFFF00"/>
                </a:highlight>
              </a:rPr>
            </a:br>
            <a:endParaRPr lang="en-GB" dirty="0">
              <a:solidFill>
                <a:srgbClr val="FF0000"/>
              </a:solidFill>
              <a:highlight>
                <a:srgbClr val="FFFF00"/>
              </a:highlight>
            </a:endParaRPr>
          </a:p>
        </p:txBody>
      </p:sp>
    </p:spTree>
    <p:extLst>
      <p:ext uri="{BB962C8B-B14F-4D97-AF65-F5344CB8AC3E}">
        <p14:creationId xmlns:p14="http://schemas.microsoft.com/office/powerpoint/2010/main" val="1025335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7FFA142-0F76-19DC-4749-A7BE6FA15DF7}"/>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4097" name="Picture 1335908709" descr="The Best Way to Start Your Day – with Coffee and Morning Coffee Biscuit">
            <a:extLst>
              <a:ext uri="{FF2B5EF4-FFF2-40B4-BE49-F238E27FC236}">
                <a16:creationId xmlns:a16="http://schemas.microsoft.com/office/drawing/2014/main" id="{FFB1588D-ED6E-0ACA-77D9-177FA43193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98" y="228600"/>
            <a:ext cx="2068513" cy="137953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592BDA7E-D1F1-BB0A-D93D-9C32C13A3CF8}"/>
              </a:ext>
            </a:extLst>
          </p:cNvPr>
          <p:cNvSpPr>
            <a:spLocks noChangeArrowheads="1"/>
          </p:cNvSpPr>
          <p:nvPr/>
        </p:nvSpPr>
        <p:spPr bwMode="auto">
          <a:xfrm>
            <a:off x="2518611" y="174129"/>
            <a:ext cx="4122821"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616075" algn="l"/>
              </a:tabLst>
              <a:defRPr>
                <a:solidFill>
                  <a:schemeClr val="tx1"/>
                </a:solidFill>
                <a:latin typeface="Arial" panose="020B0604020202020204" pitchFamily="34" charset="0"/>
              </a:defRPr>
            </a:lvl1pPr>
            <a:lvl2pPr eaLnBrk="0" fontAlgn="base" hangingPunct="0">
              <a:spcBef>
                <a:spcPct val="0"/>
              </a:spcBef>
              <a:spcAft>
                <a:spcPct val="0"/>
              </a:spcAft>
              <a:tabLst>
                <a:tab pos="1616075" algn="l"/>
              </a:tabLst>
              <a:defRPr>
                <a:solidFill>
                  <a:schemeClr val="tx1"/>
                </a:solidFill>
                <a:latin typeface="Arial" panose="020B0604020202020204" pitchFamily="34" charset="0"/>
              </a:defRPr>
            </a:lvl2pPr>
            <a:lvl3pPr eaLnBrk="0" fontAlgn="base" hangingPunct="0">
              <a:spcBef>
                <a:spcPct val="0"/>
              </a:spcBef>
              <a:spcAft>
                <a:spcPct val="0"/>
              </a:spcAft>
              <a:tabLst>
                <a:tab pos="1616075" algn="l"/>
              </a:tabLst>
              <a:defRPr>
                <a:solidFill>
                  <a:schemeClr val="tx1"/>
                </a:solidFill>
                <a:latin typeface="Arial" panose="020B0604020202020204" pitchFamily="34" charset="0"/>
              </a:defRPr>
            </a:lvl3pPr>
            <a:lvl4pPr eaLnBrk="0" fontAlgn="base" hangingPunct="0">
              <a:spcBef>
                <a:spcPct val="0"/>
              </a:spcBef>
              <a:spcAft>
                <a:spcPct val="0"/>
              </a:spcAft>
              <a:tabLst>
                <a:tab pos="1616075" algn="l"/>
              </a:tabLst>
              <a:defRPr>
                <a:solidFill>
                  <a:schemeClr val="tx1"/>
                </a:solidFill>
                <a:latin typeface="Arial" panose="020B0604020202020204" pitchFamily="34" charset="0"/>
              </a:defRPr>
            </a:lvl4pPr>
            <a:lvl5pPr eaLnBrk="0" fontAlgn="base" hangingPunct="0">
              <a:spcBef>
                <a:spcPct val="0"/>
              </a:spcBef>
              <a:spcAft>
                <a:spcPct val="0"/>
              </a:spcAft>
              <a:tabLst>
                <a:tab pos="1616075" algn="l"/>
              </a:tabLst>
              <a:defRPr>
                <a:solidFill>
                  <a:schemeClr val="tx1"/>
                </a:solidFill>
                <a:latin typeface="Arial" panose="020B0604020202020204" pitchFamily="34" charset="0"/>
              </a:defRPr>
            </a:lvl5pPr>
            <a:lvl6pPr eaLnBrk="0" fontAlgn="base" hangingPunct="0">
              <a:spcBef>
                <a:spcPct val="0"/>
              </a:spcBef>
              <a:spcAft>
                <a:spcPct val="0"/>
              </a:spcAft>
              <a:tabLst>
                <a:tab pos="1616075" algn="l"/>
              </a:tabLst>
              <a:defRPr>
                <a:solidFill>
                  <a:schemeClr val="tx1"/>
                </a:solidFill>
                <a:latin typeface="Arial" panose="020B0604020202020204" pitchFamily="34" charset="0"/>
              </a:defRPr>
            </a:lvl6pPr>
            <a:lvl7pPr eaLnBrk="0" fontAlgn="base" hangingPunct="0">
              <a:spcBef>
                <a:spcPct val="0"/>
              </a:spcBef>
              <a:spcAft>
                <a:spcPct val="0"/>
              </a:spcAft>
              <a:tabLst>
                <a:tab pos="1616075" algn="l"/>
              </a:tabLst>
              <a:defRPr>
                <a:solidFill>
                  <a:schemeClr val="tx1"/>
                </a:solidFill>
                <a:latin typeface="Arial" panose="020B0604020202020204" pitchFamily="34" charset="0"/>
              </a:defRPr>
            </a:lvl7pPr>
            <a:lvl8pPr eaLnBrk="0" fontAlgn="base" hangingPunct="0">
              <a:spcBef>
                <a:spcPct val="0"/>
              </a:spcBef>
              <a:spcAft>
                <a:spcPct val="0"/>
              </a:spcAft>
              <a:tabLst>
                <a:tab pos="1616075" algn="l"/>
              </a:tabLst>
              <a:defRPr>
                <a:solidFill>
                  <a:schemeClr val="tx1"/>
                </a:solidFill>
                <a:latin typeface="Arial" panose="020B0604020202020204" pitchFamily="34" charset="0"/>
              </a:defRPr>
            </a:lvl8pPr>
            <a:lvl9pPr eaLnBrk="0" fontAlgn="base" hangingPunct="0">
              <a:spcBef>
                <a:spcPct val="0"/>
              </a:spcBef>
              <a:spcAft>
                <a:spcPct val="0"/>
              </a:spcAft>
              <a:tabLst>
                <a:tab pos="1616075"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1616075" algn="l"/>
              </a:tabLst>
            </a:pPr>
            <a:r>
              <a:rPr kumimoji="0" lang="en-GB" altLang="en-US" sz="1600" b="1" i="0" u="none" strike="noStrike" cap="none" normalizeH="0" baseline="0" dirty="0">
                <a:ln>
                  <a:noFill/>
                </a:ln>
                <a:solidFill>
                  <a:srgbClr val="FF0000"/>
                </a:solidFill>
                <a:effectLst/>
                <a:latin typeface="Aptos" panose="020B0004020202020204" pitchFamily="34" charset="0"/>
                <a:ea typeface="Times New Roman" panose="02020603050405020304" pitchFamily="18" charset="0"/>
                <a:cs typeface="Times New Roman" panose="02020603050405020304" pitchFamily="18" charset="0"/>
              </a:rPr>
              <a:t>            THE MONTHLY VILLAGE COFFEE MORNING</a:t>
            </a:r>
          </a:p>
          <a:p>
            <a:pPr marL="0" marR="0" lvl="0" indent="0" algn="ctr" defTabSz="914400" rtl="0" eaLnBrk="0" fontAlgn="base" latinLnBrk="0" hangingPunct="0">
              <a:lnSpc>
                <a:spcPct val="100000"/>
              </a:lnSpc>
              <a:spcBef>
                <a:spcPct val="0"/>
              </a:spcBef>
              <a:spcAft>
                <a:spcPct val="0"/>
              </a:spcAft>
              <a:buClrTx/>
              <a:buSzTx/>
              <a:buFontTx/>
              <a:buNone/>
              <a:tabLst>
                <a:tab pos="1616075" algn="l"/>
              </a:tabLst>
            </a:pPr>
            <a:r>
              <a:rPr kumimoji="0" lang="en-GB" altLang="en-US" sz="1600" b="1" i="0" u="none" strike="noStrike" cap="none" normalizeH="0" baseline="0" dirty="0">
                <a:ln>
                  <a:noFill/>
                </a:ln>
                <a:solidFill>
                  <a:srgbClr val="C00000"/>
                </a:solidFill>
                <a:effectLst/>
                <a:latin typeface="Aptos" panose="020B0004020202020204" pitchFamily="34" charset="0"/>
                <a:ea typeface="Times New Roman" panose="02020603050405020304" pitchFamily="18" charset="0"/>
                <a:cs typeface="Times New Roman" panose="02020603050405020304" pitchFamily="18" charset="0"/>
              </a:rPr>
              <a:t>TUESDAY </a:t>
            </a:r>
            <a:r>
              <a:rPr lang="en-GB" altLang="en-US" sz="1600" b="1" dirty="0">
                <a:solidFill>
                  <a:srgbClr val="C00000"/>
                </a:solidFill>
                <a:latin typeface="Aptos" panose="020B0004020202020204" pitchFamily="34" charset="0"/>
                <a:ea typeface="Times New Roman" panose="02020603050405020304" pitchFamily="18" charset="0"/>
                <a:cs typeface="Times New Roman" panose="02020603050405020304" pitchFamily="18" charset="0"/>
              </a:rPr>
              <a:t>3</a:t>
            </a:r>
            <a:r>
              <a:rPr lang="en-GB" altLang="en-US" sz="1600" b="1" baseline="30000" dirty="0">
                <a:solidFill>
                  <a:srgbClr val="C00000"/>
                </a:solidFill>
                <a:latin typeface="Aptos" panose="020B0004020202020204" pitchFamily="34" charset="0"/>
                <a:ea typeface="Times New Roman" panose="02020603050405020304" pitchFamily="18" charset="0"/>
                <a:cs typeface="Times New Roman" panose="02020603050405020304" pitchFamily="18" charset="0"/>
              </a:rPr>
              <a:t>rd</a:t>
            </a:r>
            <a:r>
              <a:rPr lang="en-GB" altLang="en-US" sz="1600" b="1" dirty="0">
                <a:solidFill>
                  <a:srgbClr val="C00000"/>
                </a:solidFill>
                <a:latin typeface="Aptos" panose="020B0004020202020204" pitchFamily="34" charset="0"/>
                <a:ea typeface="Times New Roman" panose="02020603050405020304" pitchFamily="18" charset="0"/>
                <a:cs typeface="Times New Roman" panose="02020603050405020304" pitchFamily="18" charset="0"/>
              </a:rPr>
              <a:t> NOVEMBER</a:t>
            </a:r>
            <a:endParaRPr kumimoji="0" lang="en-GB" altLang="en-US" sz="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tab pos="1616075" algn="l"/>
              </a:tabLst>
            </a:pPr>
            <a:r>
              <a:rPr kumimoji="0" lang="en-GB" altLang="en-US" sz="1600" b="1" i="0" u="none" strike="noStrike" cap="none" normalizeH="0" baseline="0" dirty="0">
                <a:ln>
                  <a:noFill/>
                </a:ln>
                <a:solidFill>
                  <a:srgbClr val="C00000"/>
                </a:solidFill>
                <a:effectLst/>
                <a:latin typeface="Aptos" panose="020B0004020202020204" pitchFamily="34" charset="0"/>
                <a:ea typeface="Times New Roman" panose="02020603050405020304" pitchFamily="18" charset="0"/>
                <a:cs typeface="Times New Roman" panose="02020603050405020304" pitchFamily="18" charset="0"/>
              </a:rPr>
              <a:t>                                          </a:t>
            </a:r>
            <a:r>
              <a:rPr kumimoji="0" lang="en-GB" altLang="en-US" sz="1600" b="1" i="0" u="none" strike="noStrike" cap="none" normalizeH="0" baseline="0" dirty="0">
                <a:ln>
                  <a:noFill/>
                </a:ln>
                <a:solidFill>
                  <a:srgbClr val="FF0000"/>
                </a:solidFill>
                <a:effectLst/>
                <a:latin typeface="Aptos" panose="020B0004020202020204" pitchFamily="34" charset="0"/>
                <a:ea typeface="Times New Roman" panose="02020603050405020304" pitchFamily="18" charset="0"/>
                <a:cs typeface="Times New Roman" panose="02020603050405020304" pitchFamily="18" charset="0"/>
              </a:rPr>
              <a:t> 10.30 – 12.00</a:t>
            </a:r>
            <a:endParaRPr kumimoji="0" lang="en-GB" altLang="en-US"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1616075" algn="l"/>
              </a:tabLst>
            </a:pPr>
            <a:r>
              <a:rPr kumimoji="0" lang="en-GB" altLang="en-US" sz="1600" b="1" i="0" u="none" strike="noStrike" cap="none" normalizeH="0" baseline="0" dirty="0">
                <a:ln>
                  <a:noFill/>
                </a:ln>
                <a:solidFill>
                  <a:srgbClr val="C00000"/>
                </a:solidFill>
                <a:effectLst/>
                <a:latin typeface="Aptos" panose="020B0004020202020204" pitchFamily="34" charset="0"/>
                <a:ea typeface="Times New Roman" panose="02020603050405020304" pitchFamily="18" charset="0"/>
                <a:cs typeface="Times New Roman" panose="02020603050405020304" pitchFamily="18" charset="0"/>
              </a:rPr>
              <a:t>          </a:t>
            </a:r>
            <a:r>
              <a:rPr kumimoji="0" lang="en-GB" altLang="en-US" sz="12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The cost is £1.50– for as much coffee or tea as you can drink </a:t>
            </a:r>
            <a:endParaRPr kumimoji="0" lang="en-GB" altLang="en-US"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1616075" algn="l"/>
              </a:tabLst>
            </a:pPr>
            <a:r>
              <a:rPr kumimoji="0" lang="en-GB" altLang="en-US" sz="12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                     and as many biscuits as you can eat.</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4" name="Table 3">
            <a:extLst>
              <a:ext uri="{FF2B5EF4-FFF2-40B4-BE49-F238E27FC236}">
                <a16:creationId xmlns:a16="http://schemas.microsoft.com/office/drawing/2014/main" id="{AF68EC43-AFF1-2ECF-3CFA-55E20B7CBA8C}"/>
              </a:ext>
            </a:extLst>
          </p:cNvPr>
          <p:cNvGraphicFramePr>
            <a:graphicFrameLocks noGrp="1"/>
          </p:cNvGraphicFramePr>
          <p:nvPr>
            <p:extLst>
              <p:ext uri="{D42A27DB-BD31-4B8C-83A1-F6EECF244321}">
                <p14:modId xmlns:p14="http://schemas.microsoft.com/office/powerpoint/2010/main" val="506610397"/>
              </p:ext>
            </p:extLst>
          </p:nvPr>
        </p:nvGraphicFramePr>
        <p:xfrm>
          <a:off x="471487" y="2095500"/>
          <a:ext cx="5915025" cy="1989963"/>
        </p:xfrm>
        <a:graphic>
          <a:graphicData uri="http://schemas.openxmlformats.org/drawingml/2006/table">
            <a:tbl>
              <a:tblPr firstRow="1" firstCol="1" bandRow="1">
                <a:tableStyleId>{5940675A-B579-460E-94D1-54222C63F5DA}</a:tableStyleId>
              </a:tblPr>
              <a:tblGrid>
                <a:gridCol w="5915025">
                  <a:extLst>
                    <a:ext uri="{9D8B030D-6E8A-4147-A177-3AD203B41FA5}">
                      <a16:colId xmlns:a16="http://schemas.microsoft.com/office/drawing/2014/main" val="422423688"/>
                    </a:ext>
                  </a:extLst>
                </a:gridCol>
              </a:tblGrid>
              <a:tr h="1973874">
                <a:tc>
                  <a:txBody>
                    <a:bodyPr/>
                    <a:lstStyle/>
                    <a:p>
                      <a:pPr marL="85725" marR="85725" algn="ctr">
                        <a:lnSpc>
                          <a:spcPct val="107000"/>
                        </a:lnSpc>
                        <a:spcAft>
                          <a:spcPts val="800"/>
                        </a:spcAft>
                        <a:buNone/>
                      </a:pPr>
                      <a:r>
                        <a:rPr lang="en-GB" sz="1000" kern="0" dirty="0">
                          <a:effectLst/>
                        </a:rPr>
                        <a:t> </a:t>
                      </a:r>
                      <a:endParaRPr lang="en-GB" sz="1000" kern="100" dirty="0">
                        <a:effectLst/>
                      </a:endParaRPr>
                    </a:p>
                    <a:p>
                      <a:pPr marL="85725" marR="85725" algn="ctr">
                        <a:lnSpc>
                          <a:spcPct val="107000"/>
                        </a:lnSpc>
                        <a:spcAft>
                          <a:spcPts val="800"/>
                        </a:spcAft>
                        <a:buNone/>
                      </a:pPr>
                      <a:r>
                        <a:rPr lang="en-GB" sz="1300" kern="0" dirty="0">
                          <a:effectLst/>
                        </a:rPr>
                        <a:t>BLANDFORD HOSPITAL SHOP WAREHOUSE.</a:t>
                      </a:r>
                      <a:endParaRPr lang="en-GB" sz="1000" kern="100" dirty="0">
                        <a:effectLst/>
                      </a:endParaRPr>
                    </a:p>
                    <a:p>
                      <a:pPr marL="85725" marR="85725" algn="ctr">
                        <a:lnSpc>
                          <a:spcPct val="107000"/>
                        </a:lnSpc>
                        <a:spcAft>
                          <a:spcPts val="800"/>
                        </a:spcAft>
                        <a:buNone/>
                      </a:pPr>
                      <a:r>
                        <a:rPr lang="en-GB" sz="1300" kern="0" dirty="0">
                          <a:effectLst/>
                        </a:rPr>
                        <a:t>Is open to receive donations at its warehouse in The Building Yard HSM on</a:t>
                      </a:r>
                      <a:endParaRPr lang="en-GB" sz="1000" kern="100" dirty="0">
                        <a:effectLst/>
                      </a:endParaRPr>
                    </a:p>
                    <a:p>
                      <a:pPr marL="85725" marR="85725" algn="ctr">
                        <a:lnSpc>
                          <a:spcPct val="107000"/>
                        </a:lnSpc>
                        <a:spcAft>
                          <a:spcPts val="800"/>
                        </a:spcAft>
                        <a:buNone/>
                      </a:pPr>
                      <a:r>
                        <a:rPr lang="en-GB" sz="1300" kern="0" dirty="0">
                          <a:effectLst/>
                        </a:rPr>
                        <a:t>Saturday  7</a:t>
                      </a:r>
                      <a:r>
                        <a:rPr lang="en-GB" sz="1300" kern="0" baseline="30000" dirty="0">
                          <a:effectLst/>
                        </a:rPr>
                        <a:t>th</a:t>
                      </a:r>
                      <a:r>
                        <a:rPr lang="en-GB" sz="1300" kern="0" dirty="0">
                          <a:effectLst/>
                        </a:rPr>
                        <a:t> November</a:t>
                      </a:r>
                      <a:endParaRPr lang="en-GB" sz="1000" kern="100" dirty="0">
                        <a:effectLst/>
                      </a:endParaRPr>
                    </a:p>
                    <a:p>
                      <a:pPr marL="85725" marR="85725" algn="ctr">
                        <a:lnSpc>
                          <a:spcPct val="107000"/>
                        </a:lnSpc>
                        <a:spcAft>
                          <a:spcPts val="800"/>
                        </a:spcAft>
                        <a:buNone/>
                      </a:pPr>
                      <a:r>
                        <a:rPr lang="en-GB" sz="1300" kern="0" dirty="0">
                          <a:effectLst/>
                        </a:rPr>
                        <a:t>10   - 12 midday</a:t>
                      </a:r>
                      <a:endParaRPr lang="en-GB" sz="1000" kern="100" dirty="0">
                        <a:effectLst/>
                      </a:endParaRPr>
                    </a:p>
                    <a:p>
                      <a:pPr marL="85725" marR="85725" algn="ctr">
                        <a:lnSpc>
                          <a:spcPct val="107000"/>
                        </a:lnSpc>
                        <a:spcAft>
                          <a:spcPts val="800"/>
                        </a:spcAft>
                        <a:buNone/>
                      </a:pPr>
                      <a:r>
                        <a:rPr lang="en-GB" sz="1300" kern="0" dirty="0">
                          <a:effectLst/>
                        </a:rPr>
                        <a:t>Old </a:t>
                      </a:r>
                      <a:r>
                        <a:rPr lang="en-GB" sz="1300" kern="0" dirty="0" err="1">
                          <a:effectLst/>
                        </a:rPr>
                        <a:t>Poisedale</a:t>
                      </a:r>
                      <a:r>
                        <a:rPr lang="en-GB" sz="1300" kern="0" dirty="0">
                          <a:effectLst/>
                        </a:rPr>
                        <a:t> Building,  Hinton St. Mary</a:t>
                      </a:r>
                      <a:endParaRPr lang="en-GB" sz="1000" kern="100" dirty="0">
                        <a:effectLst/>
                      </a:endParaRPr>
                    </a:p>
                    <a:p>
                      <a:pPr marL="85725" marR="85725" algn="ctr">
                        <a:lnSpc>
                          <a:spcPct val="107000"/>
                        </a:lnSpc>
                        <a:spcAft>
                          <a:spcPts val="800"/>
                        </a:spcAft>
                        <a:buNone/>
                      </a:pPr>
                      <a:r>
                        <a:rPr lang="en-GB" sz="1000" kern="0" dirty="0">
                          <a:effectLst/>
                        </a:rPr>
                        <a: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5346" marR="65346" marT="0" marB="0"/>
                </a:tc>
                <a:extLst>
                  <a:ext uri="{0D108BD9-81ED-4DB2-BD59-A6C34878D82A}">
                    <a16:rowId xmlns:a16="http://schemas.microsoft.com/office/drawing/2014/main" val="1992559996"/>
                  </a:ext>
                </a:extLst>
              </a:tr>
            </a:tbl>
          </a:graphicData>
        </a:graphic>
      </p:graphicFrame>
      <p:sp>
        <p:nvSpPr>
          <p:cNvPr id="5" name="TextBox 4">
            <a:extLst>
              <a:ext uri="{FF2B5EF4-FFF2-40B4-BE49-F238E27FC236}">
                <a16:creationId xmlns:a16="http://schemas.microsoft.com/office/drawing/2014/main" id="{F87CD326-0353-4437-E836-A8BD2C621FCB}"/>
              </a:ext>
            </a:extLst>
          </p:cNvPr>
          <p:cNvSpPr txBox="1"/>
          <p:nvPr/>
        </p:nvSpPr>
        <p:spPr>
          <a:xfrm>
            <a:off x="144379" y="4299284"/>
            <a:ext cx="6497053" cy="738664"/>
          </a:xfrm>
          <a:prstGeom prst="rect">
            <a:avLst/>
          </a:prstGeom>
          <a:noFill/>
        </p:spPr>
        <p:txBody>
          <a:bodyPr wrap="square" rtlCol="0">
            <a:spAutoFit/>
          </a:bodyPr>
          <a:lstStyle/>
          <a:p>
            <a:r>
              <a:rPr lang="en-GB" sz="1200" dirty="0"/>
              <a:t>IF YOU LIVE IN HINTON ST MARY AND DO NOT RECEIVE A COPY OF THE MOSAIC </a:t>
            </a:r>
            <a:r>
              <a:rPr lang="en-GB" sz="1200" b="1" dirty="0"/>
              <a:t>EVERY MONTH</a:t>
            </a:r>
            <a:r>
              <a:rPr lang="en-GB" sz="1200" dirty="0"/>
              <a:t> – PLEASE LET JANE KNOW ON 07513 632550 OR EMAIL janefilbey1964@gmail.com</a:t>
            </a:r>
          </a:p>
          <a:p>
            <a:endParaRPr lang="en-GB" dirty="0"/>
          </a:p>
        </p:txBody>
      </p:sp>
      <p:sp>
        <p:nvSpPr>
          <p:cNvPr id="6" name="TextBox 5">
            <a:extLst>
              <a:ext uri="{FF2B5EF4-FFF2-40B4-BE49-F238E27FC236}">
                <a16:creationId xmlns:a16="http://schemas.microsoft.com/office/drawing/2014/main" id="{9C396BA3-C895-9FCC-E1E1-DE9595D3E21B}"/>
              </a:ext>
            </a:extLst>
          </p:cNvPr>
          <p:cNvSpPr txBox="1"/>
          <p:nvPr/>
        </p:nvSpPr>
        <p:spPr>
          <a:xfrm>
            <a:off x="200526" y="4838715"/>
            <a:ext cx="6384758" cy="1015663"/>
          </a:xfrm>
          <a:prstGeom prst="rect">
            <a:avLst/>
          </a:prstGeom>
          <a:noFill/>
        </p:spPr>
        <p:txBody>
          <a:bodyPr wrap="square" rtlCol="0">
            <a:spAutoFit/>
          </a:bodyPr>
          <a:lstStyle/>
          <a:p>
            <a:r>
              <a:rPr lang="en-GB" sz="1400" dirty="0"/>
              <a:t>Please let me have any articles, notices, celebrations, information, items for sale, trusted traders etc you would like to have included in next month’s Mosaic.</a:t>
            </a:r>
            <a:r>
              <a:rPr lang="en-GB" sz="1400" i="1" dirty="0"/>
              <a:t>  </a:t>
            </a:r>
            <a:r>
              <a:rPr lang="en-GB" sz="1400" dirty="0"/>
              <a:t>Deadline 24</a:t>
            </a:r>
            <a:r>
              <a:rPr lang="en-GB" sz="1400" baseline="30000" dirty="0"/>
              <a:t>th</a:t>
            </a:r>
            <a:r>
              <a:rPr lang="en-GB" sz="1400" dirty="0"/>
              <a:t> of the Month. Thank you, Jane.       Janefilby1964@gmail.com</a:t>
            </a:r>
          </a:p>
          <a:p>
            <a:endParaRPr lang="en-GB" dirty="0"/>
          </a:p>
        </p:txBody>
      </p:sp>
      <p:sp>
        <p:nvSpPr>
          <p:cNvPr id="7" name="TextBox 6">
            <a:extLst>
              <a:ext uri="{FF2B5EF4-FFF2-40B4-BE49-F238E27FC236}">
                <a16:creationId xmlns:a16="http://schemas.microsoft.com/office/drawing/2014/main" id="{5792BF1E-FEAF-0E90-B5FD-178CE99BEB84}"/>
              </a:ext>
            </a:extLst>
          </p:cNvPr>
          <p:cNvSpPr txBox="1"/>
          <p:nvPr/>
        </p:nvSpPr>
        <p:spPr>
          <a:xfrm>
            <a:off x="144379" y="5854378"/>
            <a:ext cx="6440905" cy="861774"/>
          </a:xfrm>
          <a:prstGeom prst="rect">
            <a:avLst/>
          </a:prstGeom>
          <a:noFill/>
        </p:spPr>
        <p:txBody>
          <a:bodyPr wrap="square" rtlCol="0">
            <a:spAutoFit/>
          </a:bodyPr>
          <a:lstStyle/>
          <a:p>
            <a:r>
              <a:rPr lang="en-GB" sz="1600" b="1" dirty="0"/>
              <a:t>VILLAGE HALL</a:t>
            </a:r>
            <a:r>
              <a:rPr lang="en-GB" sz="1600" dirty="0"/>
              <a:t> to enquire about or book please contact Jane Filbey on 07513 632550 or janefilbey1964@gmail.com</a:t>
            </a:r>
          </a:p>
          <a:p>
            <a:endParaRPr lang="en-GB" dirty="0"/>
          </a:p>
        </p:txBody>
      </p:sp>
      <p:sp>
        <p:nvSpPr>
          <p:cNvPr id="8" name="TextBox 7">
            <a:extLst>
              <a:ext uri="{FF2B5EF4-FFF2-40B4-BE49-F238E27FC236}">
                <a16:creationId xmlns:a16="http://schemas.microsoft.com/office/drawing/2014/main" id="{7A94C5B1-6B13-4C1F-0CEA-FD4BCB189C50}"/>
              </a:ext>
            </a:extLst>
          </p:cNvPr>
          <p:cNvSpPr txBox="1"/>
          <p:nvPr/>
        </p:nvSpPr>
        <p:spPr>
          <a:xfrm>
            <a:off x="64168" y="6547002"/>
            <a:ext cx="6657474" cy="923330"/>
          </a:xfrm>
          <a:prstGeom prst="rect">
            <a:avLst/>
          </a:prstGeom>
          <a:noFill/>
        </p:spPr>
        <p:txBody>
          <a:bodyPr wrap="square" rtlCol="0">
            <a:spAutoFit/>
          </a:bodyPr>
          <a:lstStyle/>
          <a:p>
            <a:r>
              <a:rPr lang="en-GB" sz="1200" i="1" dirty="0"/>
              <a:t>Keep abreast of all things ‘HSM’ on the village </a:t>
            </a:r>
            <a:r>
              <a:rPr lang="en-GB" sz="1200" i="1" dirty="0" err="1"/>
              <a:t>facebook</a:t>
            </a:r>
            <a:r>
              <a:rPr lang="en-GB" sz="1200" i="1" dirty="0"/>
              <a:t> page: Hinton St Mary Village Group and the Hinton St Mary Website:</a:t>
            </a:r>
            <a:endParaRPr lang="en-GB" sz="1200" dirty="0"/>
          </a:p>
          <a:p>
            <a:r>
              <a:rPr lang="en-GB" sz="1200" i="1" dirty="0">
                <a:hlinkClick r:id="rId3"/>
              </a:rPr>
              <a:t>http://www.hintonstmary.com</a:t>
            </a:r>
            <a:r>
              <a:rPr lang="en-GB" sz="1200" i="1" dirty="0"/>
              <a:t> where all previous copies of The Mosaic are also available.</a:t>
            </a:r>
            <a:endParaRPr lang="en-GB" sz="1200" dirty="0"/>
          </a:p>
          <a:p>
            <a:endParaRPr lang="en-GB" dirty="0"/>
          </a:p>
        </p:txBody>
      </p:sp>
      <p:sp>
        <p:nvSpPr>
          <p:cNvPr id="9" name="TextBox 8">
            <a:extLst>
              <a:ext uri="{FF2B5EF4-FFF2-40B4-BE49-F238E27FC236}">
                <a16:creationId xmlns:a16="http://schemas.microsoft.com/office/drawing/2014/main" id="{E7F410B5-D0DB-A568-5798-428A598974FC}"/>
              </a:ext>
            </a:extLst>
          </p:cNvPr>
          <p:cNvSpPr txBox="1"/>
          <p:nvPr/>
        </p:nvSpPr>
        <p:spPr>
          <a:xfrm>
            <a:off x="64168" y="7331242"/>
            <a:ext cx="6521116" cy="923330"/>
          </a:xfrm>
          <a:prstGeom prst="rect">
            <a:avLst/>
          </a:prstGeom>
          <a:noFill/>
        </p:spPr>
        <p:txBody>
          <a:bodyPr wrap="square" rtlCol="0">
            <a:spAutoFit/>
          </a:bodyPr>
          <a:lstStyle/>
          <a:p>
            <a:r>
              <a:rPr lang="en-GB" sz="1200" dirty="0"/>
              <a:t>Thank you to our Advertisers and our sponsors:</a:t>
            </a:r>
          </a:p>
          <a:p>
            <a:r>
              <a:rPr lang="en-GB" sz="1200" dirty="0"/>
              <a:t>Mr &amp; Mrs Pitt Rivers, Hinton St Mary Parish Council, St Peter’s Church, HSM Village Hall Committee.</a:t>
            </a:r>
          </a:p>
          <a:p>
            <a:endParaRPr lang="en-GB" dirty="0"/>
          </a:p>
        </p:txBody>
      </p:sp>
      <p:sp>
        <p:nvSpPr>
          <p:cNvPr id="10" name="TextBox 9">
            <a:extLst>
              <a:ext uri="{FF2B5EF4-FFF2-40B4-BE49-F238E27FC236}">
                <a16:creationId xmlns:a16="http://schemas.microsoft.com/office/drawing/2014/main" id="{8BB873CE-0407-DD38-797B-7FFC736B68D5}"/>
              </a:ext>
            </a:extLst>
          </p:cNvPr>
          <p:cNvSpPr txBox="1"/>
          <p:nvPr/>
        </p:nvSpPr>
        <p:spPr>
          <a:xfrm>
            <a:off x="64168" y="8102223"/>
            <a:ext cx="6521116" cy="1292662"/>
          </a:xfrm>
          <a:prstGeom prst="rect">
            <a:avLst/>
          </a:prstGeom>
          <a:noFill/>
        </p:spPr>
        <p:txBody>
          <a:bodyPr wrap="square" rtlCol="0">
            <a:spAutoFit/>
          </a:bodyPr>
          <a:lstStyle/>
          <a:p>
            <a:r>
              <a:rPr lang="en-GB" sz="1200" b="1" u="sng" dirty="0"/>
              <a:t>CONTACT THE ESTATE:</a:t>
            </a:r>
            <a:endParaRPr lang="en-GB" sz="1200" dirty="0"/>
          </a:p>
          <a:p>
            <a:r>
              <a:rPr lang="en-GB" sz="1200" b="1" dirty="0"/>
              <a:t>If you are out and about on the estate and need to contact us for any reason whatsoever, please call </a:t>
            </a:r>
            <a:endParaRPr lang="en-GB" sz="1200" dirty="0"/>
          </a:p>
          <a:p>
            <a:r>
              <a:rPr lang="en-GB" sz="1200" b="1" dirty="0"/>
              <a:t> 07747 773787 or email us on </a:t>
            </a:r>
            <a:r>
              <a:rPr lang="en-GB" sz="1200" b="1" dirty="0">
                <a:hlinkClick r:id="rId4"/>
              </a:rPr>
              <a:t>info@hintonstmaryestate.com</a:t>
            </a:r>
            <a:r>
              <a:rPr lang="en-GB" sz="1200" b="1" dirty="0"/>
              <a:t>  and we will do our best to respond as quickly and possible. </a:t>
            </a:r>
            <a:endParaRPr lang="en-GB" sz="1200" dirty="0"/>
          </a:p>
          <a:p>
            <a:endParaRPr lang="en-GB" dirty="0"/>
          </a:p>
        </p:txBody>
      </p:sp>
    </p:spTree>
    <p:extLst>
      <p:ext uri="{BB962C8B-B14F-4D97-AF65-F5344CB8AC3E}">
        <p14:creationId xmlns:p14="http://schemas.microsoft.com/office/powerpoint/2010/main" val="3414334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DC193B-2763-2E4C-0A0B-BB6EFD7DD1C3}"/>
              </a:ext>
            </a:extLst>
          </p:cNvPr>
          <p:cNvSpPr txBox="1"/>
          <p:nvPr/>
        </p:nvSpPr>
        <p:spPr>
          <a:xfrm>
            <a:off x="192505" y="192505"/>
            <a:ext cx="6384758" cy="1661993"/>
          </a:xfrm>
          <a:prstGeom prst="rect">
            <a:avLst/>
          </a:prstGeom>
          <a:noFill/>
        </p:spPr>
        <p:txBody>
          <a:bodyPr wrap="square" rtlCol="0">
            <a:spAutoFit/>
          </a:bodyPr>
          <a:lstStyle/>
          <a:p>
            <a:r>
              <a:rPr lang="en-GB" sz="1400" b="1" dirty="0"/>
              <a:t>Trusted Traders</a:t>
            </a:r>
            <a:endParaRPr lang="en-GB" sz="1400" dirty="0"/>
          </a:p>
          <a:p>
            <a:r>
              <a:rPr lang="en-GB" sz="1400" b="1" dirty="0"/>
              <a:t> </a:t>
            </a:r>
            <a:endParaRPr lang="en-GB" sz="1400" dirty="0"/>
          </a:p>
          <a:p>
            <a:r>
              <a:rPr lang="en-GB" sz="1400" dirty="0"/>
              <a:t>These are tradesman/workers who have been personally recommended by villagers.  Please let us have details of anybody who has done a great job for you.  Thank you.</a:t>
            </a:r>
          </a:p>
          <a:p>
            <a:r>
              <a:rPr lang="en-GB" sz="1400" dirty="0"/>
              <a:t> </a:t>
            </a:r>
          </a:p>
          <a:p>
            <a:endParaRPr lang="en-GB" dirty="0"/>
          </a:p>
        </p:txBody>
      </p:sp>
      <p:graphicFrame>
        <p:nvGraphicFramePr>
          <p:cNvPr id="3" name="Table 2">
            <a:extLst>
              <a:ext uri="{FF2B5EF4-FFF2-40B4-BE49-F238E27FC236}">
                <a16:creationId xmlns:a16="http://schemas.microsoft.com/office/drawing/2014/main" id="{4FCEA3E2-1D58-3B81-91D3-FBB9D398346E}"/>
              </a:ext>
            </a:extLst>
          </p:cNvPr>
          <p:cNvGraphicFramePr>
            <a:graphicFrameLocks noGrp="1"/>
          </p:cNvGraphicFramePr>
          <p:nvPr>
            <p:extLst>
              <p:ext uri="{D42A27DB-BD31-4B8C-83A1-F6EECF244321}">
                <p14:modId xmlns:p14="http://schemas.microsoft.com/office/powerpoint/2010/main" val="2618259734"/>
              </p:ext>
            </p:extLst>
          </p:nvPr>
        </p:nvGraphicFramePr>
        <p:xfrm>
          <a:off x="427371" y="1580122"/>
          <a:ext cx="5915025" cy="5556504"/>
        </p:xfrm>
        <a:graphic>
          <a:graphicData uri="http://schemas.openxmlformats.org/drawingml/2006/table">
            <a:tbl>
              <a:tblPr firstRow="1" firstCol="1" bandRow="1">
                <a:tableStyleId>{5940675A-B579-460E-94D1-54222C63F5DA}</a:tableStyleId>
              </a:tblPr>
              <a:tblGrid>
                <a:gridCol w="2082365">
                  <a:extLst>
                    <a:ext uri="{9D8B030D-6E8A-4147-A177-3AD203B41FA5}">
                      <a16:colId xmlns:a16="http://schemas.microsoft.com/office/drawing/2014/main" val="1440081585"/>
                    </a:ext>
                  </a:extLst>
                </a:gridCol>
                <a:gridCol w="1523447">
                  <a:extLst>
                    <a:ext uri="{9D8B030D-6E8A-4147-A177-3AD203B41FA5}">
                      <a16:colId xmlns:a16="http://schemas.microsoft.com/office/drawing/2014/main" val="2251660503"/>
                    </a:ext>
                  </a:extLst>
                </a:gridCol>
                <a:gridCol w="2309213">
                  <a:extLst>
                    <a:ext uri="{9D8B030D-6E8A-4147-A177-3AD203B41FA5}">
                      <a16:colId xmlns:a16="http://schemas.microsoft.com/office/drawing/2014/main" val="3431205558"/>
                    </a:ext>
                  </a:extLst>
                </a:gridCol>
              </a:tblGrid>
              <a:tr h="234655">
                <a:tc>
                  <a:txBody>
                    <a:bodyPr/>
                    <a:lstStyle/>
                    <a:p>
                      <a:pPr>
                        <a:lnSpc>
                          <a:spcPct val="200000"/>
                        </a:lnSpc>
                        <a:spcAft>
                          <a:spcPts val="800"/>
                        </a:spcAft>
                        <a:buNone/>
                      </a:pPr>
                      <a:r>
                        <a:rPr lang="en-GB" sz="900" kern="0">
                          <a:effectLst/>
                        </a:rPr>
                        <a:t>COMPUTER HELP</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TIM WEST</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01258 817537 sturcomputers@hotmail.co.uk</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278347599"/>
                  </a:ext>
                </a:extLst>
              </a:tr>
              <a:tr h="375742">
                <a:tc>
                  <a:txBody>
                    <a:bodyPr/>
                    <a:lstStyle/>
                    <a:p>
                      <a:pPr>
                        <a:lnSpc>
                          <a:spcPct val="107000"/>
                        </a:lnSpc>
                        <a:spcAft>
                          <a:spcPts val="800"/>
                        </a:spcAft>
                        <a:buNone/>
                      </a:pPr>
                      <a:r>
                        <a:rPr lang="en-GB" sz="900" kern="0">
                          <a:effectLst/>
                        </a:rPr>
                        <a:t>CURTAINS, BLINDS, TRACKS, FABRICS &amp;</a:t>
                      </a:r>
                      <a:endParaRPr lang="en-GB" sz="1000" kern="100">
                        <a:effectLst/>
                      </a:endParaRPr>
                    </a:p>
                    <a:p>
                      <a:pPr>
                        <a:lnSpc>
                          <a:spcPct val="107000"/>
                        </a:lnSpc>
                        <a:spcAft>
                          <a:spcPts val="800"/>
                        </a:spcAft>
                        <a:buNone/>
                      </a:pPr>
                      <a:r>
                        <a:rPr lang="en-GB" sz="900" kern="0">
                          <a:effectLst/>
                        </a:rPr>
                        <a:t>FITTING (Marnull)</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107000"/>
                        </a:lnSpc>
                        <a:spcAft>
                          <a:spcPts val="800"/>
                        </a:spcAft>
                        <a:buNone/>
                      </a:pPr>
                      <a:r>
                        <a:rPr lang="en-GB" sz="900" kern="0">
                          <a:effectLst/>
                        </a:rPr>
                        <a:t>THE CURTAIN MAN </a:t>
                      </a:r>
                      <a:endParaRPr lang="en-GB" sz="1000" kern="100">
                        <a:effectLst/>
                      </a:endParaRPr>
                    </a:p>
                    <a:p>
                      <a:pPr>
                        <a:lnSpc>
                          <a:spcPct val="107000"/>
                        </a:lnSpc>
                        <a:spcAft>
                          <a:spcPts val="800"/>
                        </a:spcAft>
                        <a:buNone/>
                      </a:pPr>
                      <a:r>
                        <a:rPr lang="en-GB" sz="900" kern="0">
                          <a:effectLst/>
                        </a:rPr>
                        <a:t>(Anna &amp; Tony)</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107000"/>
                        </a:lnSpc>
                        <a:spcAft>
                          <a:spcPts val="800"/>
                        </a:spcAft>
                        <a:buNone/>
                      </a:pPr>
                      <a:r>
                        <a:rPr lang="en-GB" sz="900" kern="0">
                          <a:effectLst/>
                        </a:rPr>
                        <a:t>01258 821117 </a:t>
                      </a:r>
                      <a:r>
                        <a:rPr lang="en-GB" sz="900" u="sng" kern="0">
                          <a:effectLst/>
                        </a:rPr>
                        <a:t>thecurtainmanshop@gmail.com</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867536457"/>
                  </a:ext>
                </a:extLst>
              </a:tr>
              <a:tr h="234655">
                <a:tc>
                  <a:txBody>
                    <a:bodyPr/>
                    <a:lstStyle/>
                    <a:p>
                      <a:pPr>
                        <a:lnSpc>
                          <a:spcPct val="200000"/>
                        </a:lnSpc>
                        <a:spcAft>
                          <a:spcPts val="800"/>
                        </a:spcAft>
                        <a:buNone/>
                      </a:pPr>
                      <a:r>
                        <a:rPr lang="en-GB" sz="900" kern="0">
                          <a:effectLst/>
                        </a:rPr>
                        <a:t>CARPENTRY/JOINERY</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NIGEL BASTABLE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01258 860459  </a:t>
                      </a:r>
                      <a:r>
                        <a:rPr lang="en-GB" sz="900" u="sng" kern="0">
                          <a:effectLst/>
                          <a:hlinkClick r:id="rId2"/>
                        </a:rPr>
                        <a:t>www.nigelbastable.co.uk</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733655195"/>
                  </a:ext>
                </a:extLst>
              </a:tr>
              <a:tr h="234655">
                <a:tc>
                  <a:txBody>
                    <a:bodyPr/>
                    <a:lstStyle/>
                    <a:p>
                      <a:pPr>
                        <a:lnSpc>
                          <a:spcPct val="200000"/>
                        </a:lnSpc>
                        <a:spcAft>
                          <a:spcPts val="800"/>
                        </a:spcAft>
                        <a:buNone/>
                      </a:pPr>
                      <a:r>
                        <a:rPr lang="en-GB" sz="900" kern="0">
                          <a:effectLst/>
                        </a:rPr>
                        <a:t>CARPENTRY (&amp; WOODEN FLOORS)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GARY CORCORAN</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07920557651 </a:t>
                      </a:r>
                      <a:r>
                        <a:rPr lang="en-GB" sz="900" u="sng" kern="0">
                          <a:effectLst/>
                          <a:hlinkClick r:id="rId3"/>
                        </a:rPr>
                        <a:t>gccarpentry@hotmail.co.uk</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083539505"/>
                  </a:ext>
                </a:extLst>
              </a:tr>
              <a:tr h="234655">
                <a:tc>
                  <a:txBody>
                    <a:bodyPr/>
                    <a:lstStyle/>
                    <a:p>
                      <a:pPr>
                        <a:lnSpc>
                          <a:spcPct val="200000"/>
                        </a:lnSpc>
                        <a:spcAft>
                          <a:spcPts val="800"/>
                        </a:spcAft>
                        <a:buNone/>
                      </a:pPr>
                      <a:r>
                        <a:rPr lang="en-GB" sz="900" kern="0">
                          <a:effectLst/>
                        </a:rPr>
                        <a:t>APPLIANCE REPAIRS</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ANDY BLANDFORD</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07484 861797 </a:t>
                      </a:r>
                      <a:r>
                        <a:rPr lang="en-GB" sz="900" u="sng" kern="0">
                          <a:effectLst/>
                          <a:hlinkClick r:id="rId4"/>
                        </a:rPr>
                        <a:t>andyblandford1@gmail.com</a:t>
                      </a: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971270343"/>
                  </a:ext>
                </a:extLst>
              </a:tr>
              <a:tr h="375742">
                <a:tc>
                  <a:txBody>
                    <a:bodyPr/>
                    <a:lstStyle/>
                    <a:p>
                      <a:pPr>
                        <a:lnSpc>
                          <a:spcPct val="200000"/>
                        </a:lnSpc>
                        <a:spcAft>
                          <a:spcPts val="800"/>
                        </a:spcAft>
                        <a:buNone/>
                      </a:pPr>
                      <a:r>
                        <a:rPr lang="en-GB" sz="900" kern="0">
                          <a:effectLst/>
                        </a:rPr>
                        <a:t>PEST CONTROL</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107000"/>
                        </a:lnSpc>
                        <a:spcAft>
                          <a:spcPts val="800"/>
                        </a:spcAft>
                        <a:buNone/>
                      </a:pPr>
                      <a:r>
                        <a:rPr lang="en-GB" sz="900" kern="0">
                          <a:effectLst/>
                        </a:rPr>
                        <a:t>MARK GOULD</a:t>
                      </a:r>
                      <a:endParaRPr lang="en-GB" sz="1000" kern="100">
                        <a:effectLst/>
                      </a:endParaRPr>
                    </a:p>
                    <a:p>
                      <a:pPr>
                        <a:lnSpc>
                          <a:spcPct val="107000"/>
                        </a:lnSpc>
                        <a:spcAft>
                          <a:spcPts val="800"/>
                        </a:spcAft>
                        <a:buNone/>
                      </a:pPr>
                      <a:r>
                        <a:rPr lang="en-GB" sz="900" kern="0">
                          <a:effectLst/>
                        </a:rPr>
                        <a:t>(Rats, Wasps, Moles &amp; Fleas)</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07999 957694 </a:t>
                      </a:r>
                      <a:r>
                        <a:rPr lang="en-GB" sz="900" u="sng" kern="0">
                          <a:effectLst/>
                          <a:hlinkClick r:id="rId5"/>
                        </a:rPr>
                        <a:t>mark_gould2@btconnect.com</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733962604"/>
                  </a:ext>
                </a:extLst>
              </a:tr>
              <a:tr h="234655">
                <a:tc>
                  <a:txBody>
                    <a:bodyPr/>
                    <a:lstStyle/>
                    <a:p>
                      <a:pPr>
                        <a:lnSpc>
                          <a:spcPct val="200000"/>
                        </a:lnSpc>
                        <a:spcAft>
                          <a:spcPts val="800"/>
                        </a:spcAft>
                        <a:buNone/>
                      </a:pPr>
                      <a:r>
                        <a:rPr lang="en-GB" sz="900" kern="0">
                          <a:effectLst/>
                        </a:rPr>
                        <a:t>BUILDERS</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ANDREW TRIM</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07939 541128</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3567274368"/>
                  </a:ext>
                </a:extLst>
              </a:tr>
              <a:tr h="234655">
                <a:tc>
                  <a:txBody>
                    <a:bodyPr/>
                    <a:lstStyle/>
                    <a:p>
                      <a:pPr>
                        <a:lnSpc>
                          <a:spcPct val="200000"/>
                        </a:lnSpc>
                        <a:spcAft>
                          <a:spcPts val="800"/>
                        </a:spcAft>
                        <a:buNone/>
                      </a:pPr>
                      <a:r>
                        <a:rPr lang="en-GB" sz="900" kern="0" dirty="0">
                          <a:effectLst/>
                        </a:rPr>
                        <a:t>FENCING &amp; REPAIRS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DAVID WHITEHAND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07549 151 799</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2761211073"/>
                  </a:ext>
                </a:extLst>
              </a:tr>
              <a:tr h="234655">
                <a:tc>
                  <a:txBody>
                    <a:bodyPr/>
                    <a:lstStyle/>
                    <a:p>
                      <a:pPr>
                        <a:lnSpc>
                          <a:spcPct val="200000"/>
                        </a:lnSpc>
                        <a:spcAft>
                          <a:spcPts val="800"/>
                        </a:spcAft>
                        <a:buNone/>
                      </a:pPr>
                      <a:r>
                        <a:rPr lang="en-GB" sz="900" kern="0">
                          <a:effectLst/>
                        </a:rPr>
                        <a:t>BOILER MAINTENANCE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BOB JONES &amp; SON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01963 362 502</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3302906775"/>
                  </a:ext>
                </a:extLst>
              </a:tr>
              <a:tr h="361204">
                <a:tc>
                  <a:txBody>
                    <a:bodyPr/>
                    <a:lstStyle/>
                    <a:p>
                      <a:pPr>
                        <a:lnSpc>
                          <a:spcPct val="200000"/>
                        </a:lnSpc>
                        <a:spcAft>
                          <a:spcPts val="800"/>
                        </a:spcAft>
                        <a:buNone/>
                      </a:pP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107000"/>
                        </a:lnSpc>
                        <a:spcAft>
                          <a:spcPts val="800"/>
                        </a:spcAft>
                        <a:buNone/>
                      </a:pP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107000"/>
                        </a:lnSpc>
                        <a:spcAft>
                          <a:spcPts val="800"/>
                        </a:spcAft>
                        <a:buNone/>
                      </a:pPr>
                      <a:r>
                        <a:rPr lang="en-GB" sz="800" kern="0">
                          <a:effectLst/>
                        </a:rPr>
                        <a:t> </a:t>
                      </a:r>
                      <a:endParaRPr lang="en-GB" sz="1000" kern="100">
                        <a:effectLst/>
                      </a:endParaRPr>
                    </a:p>
                    <a:p>
                      <a:pPr>
                        <a:lnSpc>
                          <a:spcPct val="107000"/>
                        </a:lnSpc>
                        <a:spcAft>
                          <a:spcPts val="800"/>
                        </a:spcAft>
                        <a:buNone/>
                      </a:pP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880330953"/>
                  </a:ext>
                </a:extLst>
              </a:tr>
              <a:tr h="234655">
                <a:tc>
                  <a:txBody>
                    <a:bodyPr/>
                    <a:lstStyle/>
                    <a:p>
                      <a:pPr>
                        <a:lnSpc>
                          <a:spcPct val="200000"/>
                        </a:lnSpc>
                        <a:spcAft>
                          <a:spcPts val="800"/>
                        </a:spcAft>
                        <a:buNone/>
                      </a:pPr>
                      <a:r>
                        <a:rPr lang="en-GB" sz="900" kern="0">
                          <a:effectLst/>
                        </a:rPr>
                        <a:t>PRIVATE CARER</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TINA BROWN</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0777 5430457</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76647609"/>
                  </a:ext>
                </a:extLst>
              </a:tr>
              <a:tr h="234655">
                <a:tc>
                  <a:txBody>
                    <a:bodyPr/>
                    <a:lstStyle/>
                    <a:p>
                      <a:pPr>
                        <a:lnSpc>
                          <a:spcPct val="200000"/>
                        </a:lnSpc>
                        <a:spcAft>
                          <a:spcPts val="800"/>
                        </a:spcAft>
                        <a:buNone/>
                      </a:pPr>
                      <a:r>
                        <a:rPr lang="en-GB" sz="900" kern="0">
                          <a:effectLst/>
                        </a:rPr>
                        <a:t>BUILDING &amp; RENOVATION</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MARK GORDGE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07941 443 306</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3821022090"/>
                  </a:ext>
                </a:extLst>
              </a:tr>
              <a:tr h="234655">
                <a:tc>
                  <a:txBody>
                    <a:bodyPr/>
                    <a:lstStyle/>
                    <a:p>
                      <a:pPr>
                        <a:lnSpc>
                          <a:spcPct val="200000"/>
                        </a:lnSpc>
                        <a:spcAft>
                          <a:spcPts val="800"/>
                        </a:spcAft>
                        <a:buNone/>
                      </a:pPr>
                      <a:r>
                        <a:rPr lang="en-GB" sz="900" kern="0">
                          <a:effectLst/>
                        </a:rPr>
                        <a:t>ROOFING</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BEN GIBBS ROOFING</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07912 655095 </a:t>
                      </a:r>
                      <a:r>
                        <a:rPr lang="en-GB" sz="900" u="sng" kern="0">
                          <a:effectLst/>
                          <a:hlinkClick r:id="rId6"/>
                        </a:rPr>
                        <a:t>Bengibbs.roof@gmail.com</a:t>
                      </a: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56664396"/>
                  </a:ext>
                </a:extLst>
              </a:tr>
              <a:tr h="234655">
                <a:tc>
                  <a:txBody>
                    <a:bodyPr/>
                    <a:lstStyle/>
                    <a:p>
                      <a:pPr>
                        <a:lnSpc>
                          <a:spcPct val="200000"/>
                        </a:lnSpc>
                        <a:spcAft>
                          <a:spcPts val="800"/>
                        </a:spcAft>
                        <a:buNone/>
                      </a:pPr>
                      <a:r>
                        <a:rPr lang="en-GB" sz="900" kern="0">
                          <a:effectLst/>
                        </a:rPr>
                        <a:t>SCAFFOLDING</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EDW SCAFFOLDING</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07474 552259 </a:t>
                      </a:r>
                      <a:r>
                        <a:rPr lang="en-GB" sz="900" u="sng" kern="0">
                          <a:effectLst/>
                          <a:hlinkClick r:id="rId7"/>
                        </a:rPr>
                        <a:t>elwin1965@icloud.com</a:t>
                      </a: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202482976"/>
                  </a:ext>
                </a:extLst>
              </a:tr>
              <a:tr h="234655">
                <a:tc>
                  <a:txBody>
                    <a:bodyPr/>
                    <a:lstStyle/>
                    <a:p>
                      <a:pPr>
                        <a:lnSpc>
                          <a:spcPct val="200000"/>
                        </a:lnSpc>
                        <a:spcAft>
                          <a:spcPts val="800"/>
                        </a:spcAft>
                        <a:buNone/>
                      </a:pPr>
                      <a:r>
                        <a:rPr lang="en-GB" sz="900" kern="0">
                          <a:effectLst/>
                        </a:rPr>
                        <a:t>HEDGE/TREE CUTTING</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HAMBLEDONS 0783347833</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01258 721552   </a:t>
                      </a:r>
                      <a:r>
                        <a:rPr lang="en-GB" sz="900" u="sng" kern="0">
                          <a:effectLst/>
                        </a:rPr>
                        <a:t>info@hambeldons.co</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2079942525"/>
                  </a:ext>
                </a:extLst>
              </a:tr>
              <a:tr h="234655">
                <a:tc>
                  <a:txBody>
                    <a:bodyPr/>
                    <a:lstStyle/>
                    <a:p>
                      <a:pPr>
                        <a:lnSpc>
                          <a:spcPct val="200000"/>
                        </a:lnSpc>
                        <a:spcAft>
                          <a:spcPts val="800"/>
                        </a:spcAft>
                        <a:buNone/>
                      </a:pPr>
                      <a:r>
                        <a:rPr lang="en-GB" sz="900" kern="0">
                          <a:effectLst/>
                        </a:rPr>
                        <a:t>PLASTERER</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ROBBY PROCTOR</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07872 634677 </a:t>
                      </a:r>
                      <a:r>
                        <a:rPr lang="en-GB" sz="900" u="sng" kern="0">
                          <a:effectLst/>
                          <a:hlinkClick r:id="rId8"/>
                        </a:rPr>
                        <a:t>robbyproctor29@gmail.com</a:t>
                      </a:r>
                      <a:r>
                        <a:rPr lang="en-GB" sz="900" kern="0">
                          <a:effectLst/>
                        </a:rPr>
                        <a:t>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116831026"/>
                  </a:ext>
                </a:extLst>
              </a:tr>
              <a:tr h="234655">
                <a:tc>
                  <a:txBody>
                    <a:bodyPr/>
                    <a:lstStyle/>
                    <a:p>
                      <a:pPr>
                        <a:lnSpc>
                          <a:spcPct val="200000"/>
                        </a:lnSpc>
                        <a:spcAft>
                          <a:spcPts val="800"/>
                        </a:spcAft>
                        <a:buNone/>
                      </a:pPr>
                      <a:r>
                        <a:rPr lang="en-GB" sz="900" kern="0">
                          <a:effectLst/>
                        </a:rPr>
                        <a:t>CHIMNEY SWEEP</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CHRIS PERRINS 07824 698109</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01258 837499    </a:t>
                      </a:r>
                      <a:r>
                        <a:rPr lang="en-GB" sz="900" u="sng" kern="0">
                          <a:effectLst/>
                        </a:rPr>
                        <a:t>cfperrins@gmail.com</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2829707087"/>
                  </a:ext>
                </a:extLst>
              </a:tr>
              <a:tr h="234655">
                <a:tc>
                  <a:txBody>
                    <a:bodyPr/>
                    <a:lstStyle/>
                    <a:p>
                      <a:pPr>
                        <a:lnSpc>
                          <a:spcPct val="200000"/>
                        </a:lnSpc>
                        <a:spcAft>
                          <a:spcPts val="800"/>
                        </a:spcAft>
                        <a:buNone/>
                      </a:pPr>
                      <a:r>
                        <a:rPr lang="en-GB" sz="900" kern="0">
                          <a:effectLst/>
                        </a:rPr>
                        <a:t>PLUMBER</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a:effectLst/>
                        </a:rPr>
                        <a:t>GARY WATKINS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tc>
                  <a:txBody>
                    <a:bodyPr/>
                    <a:lstStyle/>
                    <a:p>
                      <a:pPr>
                        <a:lnSpc>
                          <a:spcPct val="200000"/>
                        </a:lnSpc>
                        <a:spcAft>
                          <a:spcPts val="800"/>
                        </a:spcAft>
                        <a:buNone/>
                      </a:pPr>
                      <a:r>
                        <a:rPr lang="en-GB" sz="900" kern="0" dirty="0">
                          <a:effectLst/>
                        </a:rPr>
                        <a:t>07887 605112 </a:t>
                      </a:r>
                      <a:r>
                        <a:rPr lang="en-GB" sz="900" u="sng" kern="0" dirty="0">
                          <a:effectLst/>
                          <a:hlinkClick r:id="rId9"/>
                        </a:rPr>
                        <a:t>sales@tradetanks.com</a:t>
                      </a:r>
                      <a:r>
                        <a:rPr lang="en-GB" sz="900" kern="0" dirty="0">
                          <a:effectLst/>
                        </a:rPr>
                        <a: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096" marR="61096" marT="0" marB="0"/>
                </a:tc>
                <a:extLst>
                  <a:ext uri="{0D108BD9-81ED-4DB2-BD59-A6C34878D82A}">
                    <a16:rowId xmlns:a16="http://schemas.microsoft.com/office/drawing/2014/main" val="754774717"/>
                  </a:ext>
                </a:extLst>
              </a:tr>
            </a:tbl>
          </a:graphicData>
        </a:graphic>
      </p:graphicFrame>
      <p:pic>
        <p:nvPicPr>
          <p:cNvPr id="7" name="Picture 6">
            <a:extLst>
              <a:ext uri="{FF2B5EF4-FFF2-40B4-BE49-F238E27FC236}">
                <a16:creationId xmlns:a16="http://schemas.microsoft.com/office/drawing/2014/main" id="{F8C31F19-8306-100B-2B7E-41CBBBD0009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9608" t="6952" r="9598" b="71537"/>
          <a:stretch>
            <a:fillRect/>
          </a:stretch>
        </p:blipFill>
        <p:spPr bwMode="auto">
          <a:xfrm>
            <a:off x="607719" y="7461373"/>
            <a:ext cx="5642562" cy="212573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74096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4">
            <a:extLst>
              <a:ext uri="{FF2B5EF4-FFF2-40B4-BE49-F238E27FC236}">
                <a16:creationId xmlns:a16="http://schemas.microsoft.com/office/drawing/2014/main" id="{63626B55-3946-020E-98E3-1EF37F16427F}"/>
              </a:ext>
            </a:extLst>
          </p:cNvPr>
          <p:cNvSpPr txBox="1">
            <a:spLocks noChangeArrowheads="1"/>
          </p:cNvSpPr>
          <p:nvPr/>
        </p:nvSpPr>
        <p:spPr bwMode="auto">
          <a:xfrm>
            <a:off x="126555" y="168033"/>
            <a:ext cx="3840480" cy="244118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lnSpc>
                <a:spcPct val="107000"/>
              </a:lnSpc>
              <a:spcAft>
                <a:spcPts val="800"/>
              </a:spcAft>
              <a:buNone/>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Martin Bennett – Local Mechanic</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(based in Hinton St Mary)</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8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 repair and service modern and everyday cars as well as specialising in repairing and restoring classic cars.</a:t>
            </a: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I have diagnostics equipment available.   </a:t>
            </a: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Phone 07746817072   </a:t>
            </a:r>
          </a:p>
          <a:p>
            <a:pPr algn="ctr">
              <a:lnSpc>
                <a:spcPct val="107000"/>
              </a:lnSpc>
              <a:spcAft>
                <a:spcPts val="800"/>
              </a:spcAft>
              <a:buNone/>
            </a:pPr>
            <a:r>
              <a:rPr lang="en-GB" sz="1100" b="1" kern="1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Email </a:t>
            </a:r>
            <a:r>
              <a:rPr lang="en-GB" sz="1100" b="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martin@mbclassiccars.co.uk</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p>
        </p:txBody>
      </p:sp>
      <p:pic>
        <p:nvPicPr>
          <p:cNvPr id="5" name="Picture 4">
            <a:extLst>
              <a:ext uri="{FF2B5EF4-FFF2-40B4-BE49-F238E27FC236}">
                <a16:creationId xmlns:a16="http://schemas.microsoft.com/office/drawing/2014/main" id="{D4505E2F-47EA-29D5-CEF2-27F1A108055D}"/>
              </a:ext>
            </a:extLst>
          </p:cNvPr>
          <p:cNvPicPr>
            <a:picLocks noChangeAspect="1"/>
          </p:cNvPicPr>
          <p:nvPr/>
        </p:nvPicPr>
        <p:blipFill>
          <a:blip r:embed="rId3">
            <a:extLst>
              <a:ext uri="{28A0092B-C50C-407E-A947-70E740481C1C}">
                <a14:useLocalDpi xmlns:a14="http://schemas.microsoft.com/office/drawing/2010/main" val="0"/>
              </a:ext>
            </a:extLst>
          </a:blip>
          <a:srcRect l="10133" t="7732" r="10933" b="21600"/>
          <a:stretch>
            <a:fillRect/>
          </a:stretch>
        </p:blipFill>
        <p:spPr bwMode="auto">
          <a:xfrm>
            <a:off x="275445" y="1793074"/>
            <a:ext cx="553085" cy="495300"/>
          </a:xfrm>
          <a:prstGeom prst="rect">
            <a:avLst/>
          </a:prstGeom>
          <a:noFill/>
        </p:spPr>
      </p:pic>
      <p:pic>
        <p:nvPicPr>
          <p:cNvPr id="6" name="Picture 5" descr="A black and white business card&#10;&#10;AI-generated content may be incorrect.">
            <a:extLst>
              <a:ext uri="{FF2B5EF4-FFF2-40B4-BE49-F238E27FC236}">
                <a16:creationId xmlns:a16="http://schemas.microsoft.com/office/drawing/2014/main" id="{2EB1FBD0-5159-23FB-90C1-DBD46855BABD}"/>
              </a:ext>
            </a:extLst>
          </p:cNvPr>
          <p:cNvPicPr>
            <a:picLocks noChangeAspect="1"/>
          </p:cNvPicPr>
          <p:nvPr/>
        </p:nvPicPr>
        <p:blipFill>
          <a:blip r:embed="rId4" r:link="rId5">
            <a:extLst>
              <a:ext uri="{28A0092B-C50C-407E-A947-70E740481C1C}">
                <a14:useLocalDpi xmlns:a14="http://schemas.microsoft.com/office/drawing/2010/main" val="0"/>
              </a:ext>
            </a:extLst>
          </a:blip>
          <a:stretch>
            <a:fillRect/>
          </a:stretch>
        </p:blipFill>
        <p:spPr bwMode="auto">
          <a:xfrm>
            <a:off x="4145494" y="352304"/>
            <a:ext cx="2353597" cy="2072640"/>
          </a:xfrm>
          <a:prstGeom prst="rect">
            <a:avLst/>
          </a:prstGeom>
          <a:noFill/>
          <a:ln w="28575">
            <a:solidFill>
              <a:schemeClr val="tx1"/>
            </a:solidFill>
          </a:ln>
        </p:spPr>
      </p:pic>
      <p:sp>
        <p:nvSpPr>
          <p:cNvPr id="7" name="Text Box 2">
            <a:extLst>
              <a:ext uri="{FF2B5EF4-FFF2-40B4-BE49-F238E27FC236}">
                <a16:creationId xmlns:a16="http://schemas.microsoft.com/office/drawing/2014/main" id="{D567E083-836D-4831-0BB4-0BCAE70F01E2}"/>
              </a:ext>
            </a:extLst>
          </p:cNvPr>
          <p:cNvSpPr txBox="1">
            <a:spLocks noChangeArrowheads="1"/>
          </p:cNvSpPr>
          <p:nvPr/>
        </p:nvSpPr>
        <p:spPr bwMode="auto">
          <a:xfrm>
            <a:off x="126555" y="2732029"/>
            <a:ext cx="4443730" cy="244118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nSpc>
                <a:spcPct val="107000"/>
              </a:lnSpc>
              <a:spcAft>
                <a:spcPts val="800"/>
              </a:spcAft>
              <a:buNone/>
            </a:pPr>
            <a:r>
              <a:rPr lang="en-GB" sz="1600" b="1" kern="100" dirty="0">
                <a:effectLst/>
                <a:latin typeface="Calibri" panose="020F0502020204030204" pitchFamily="34" charset="0"/>
                <a:ea typeface="Calibri" panose="020F0502020204030204" pitchFamily="34" charset="0"/>
                <a:cs typeface="Times New Roman" panose="02020603050405020304" pitchFamily="18" charset="0"/>
              </a:rPr>
              <a:t>                      NIGEL BASTABLE LTD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300" b="1" kern="100" dirty="0">
                <a:effectLst/>
                <a:latin typeface="Calibri" panose="020F0502020204030204" pitchFamily="34" charset="0"/>
                <a:ea typeface="Calibri" panose="020F0502020204030204" pitchFamily="34" charset="0"/>
                <a:cs typeface="Times New Roman" panose="02020603050405020304" pitchFamily="18" charset="0"/>
              </a:rPr>
              <a:t>                              CARPENTRY &amp; JOINERY</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1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300" b="1" kern="100" dirty="0">
                <a:effectLst/>
                <a:latin typeface="Calibri" panose="020F0502020204030204" pitchFamily="34" charset="0"/>
                <a:ea typeface="Calibri" panose="020F0502020204030204" pitchFamily="34" charset="0"/>
                <a:cs typeface="Times New Roman" panose="02020603050405020304" pitchFamily="18" charset="0"/>
              </a:rPr>
              <a:t>The Building Yard – Hinton St Mary</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Doors, Windows, Wardrobes, Stairs, Kitchens, Cupboards, Bookcases Etc.</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                                          Renovations and Repairs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                                                  01258 860459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GB" sz="11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200" b="1"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nigelbastable@btinternet.com</a:t>
            </a: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200" b="1"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www.nigelbastable.co.uk</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Picture 7" descr="✓ A type of hand plane that serves as a carpentry tool for paring, smoothing,  trunig, and finishing woodwork, using muscle power , vintage line drawing  or engraving illustration. premium vector in">
            <a:extLst>
              <a:ext uri="{FF2B5EF4-FFF2-40B4-BE49-F238E27FC236}">
                <a16:creationId xmlns:a16="http://schemas.microsoft.com/office/drawing/2014/main" id="{04252EAD-292F-8B7E-C5AE-D2A15E138A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bwMode="auto">
          <a:xfrm>
            <a:off x="3080276" y="2811732"/>
            <a:ext cx="1265517" cy="572135"/>
          </a:xfrm>
          <a:prstGeom prst="rect">
            <a:avLst/>
          </a:prstGeom>
          <a:noFill/>
          <a:ln>
            <a:noFill/>
          </a:ln>
        </p:spPr>
      </p:pic>
      <p:sp>
        <p:nvSpPr>
          <p:cNvPr id="9" name="Text Box 9">
            <a:extLst>
              <a:ext uri="{FF2B5EF4-FFF2-40B4-BE49-F238E27FC236}">
                <a16:creationId xmlns:a16="http://schemas.microsoft.com/office/drawing/2014/main" id="{97AA15F1-24C9-F506-C3FF-1C78595B8391}"/>
              </a:ext>
            </a:extLst>
          </p:cNvPr>
          <p:cNvSpPr txBox="1">
            <a:spLocks noChangeArrowheads="1"/>
          </p:cNvSpPr>
          <p:nvPr/>
        </p:nvSpPr>
        <p:spPr bwMode="auto">
          <a:xfrm>
            <a:off x="126555" y="5375728"/>
            <a:ext cx="2446365" cy="436223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lnSpc>
                <a:spcPct val="107000"/>
              </a:lnSpc>
              <a:spcAft>
                <a:spcPts val="800"/>
              </a:spcAft>
              <a:buNone/>
            </a:pPr>
            <a:r>
              <a:rPr lang="en-GB" sz="1400" b="1" kern="100" dirty="0">
                <a:effectLst/>
                <a:latin typeface="Times New Roman" panose="02020603050405020304" pitchFamily="18" charset="0"/>
                <a:ea typeface="Aptos" panose="020B0004020202020204" pitchFamily="34" charset="0"/>
                <a:cs typeface="Times New Roman" panose="02020603050405020304" pitchFamily="18" charset="0"/>
              </a:rPr>
              <a:t>Rose’s Yard</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400" b="1" kern="100" dirty="0">
                <a:effectLst/>
                <a:latin typeface="Times New Roman" panose="02020603050405020304" pitchFamily="18" charset="0"/>
                <a:ea typeface="Aptos" panose="020B0004020202020204" pitchFamily="34" charset="0"/>
                <a:cs typeface="Times New Roman" panose="02020603050405020304" pitchFamily="18" charset="0"/>
              </a:rPr>
              <a:t>Hinton St Mary</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400" b="1" kern="100" dirty="0">
                <a:effectLst/>
                <a:latin typeface="Times New Roman" panose="02020603050405020304" pitchFamily="18" charset="0"/>
                <a:ea typeface="Aptos" panose="020B0004020202020204" pitchFamily="34" charset="0"/>
                <a:cs typeface="Times New Roman" panose="02020603050405020304" pitchFamily="18" charset="0"/>
              </a:rPr>
              <a:t>Air B and B</a:t>
            </a:r>
          </a:p>
          <a:p>
            <a:pPr algn="ctr">
              <a:lnSpc>
                <a:spcPct val="107000"/>
              </a:lnSpc>
              <a:spcAft>
                <a:spcPts val="800"/>
              </a:spcAft>
              <a:buNone/>
            </a:pPr>
            <a:endParaRPr lang="en-GB" sz="1400" b="1" kern="100" dirty="0">
              <a:latin typeface="Times New Roman" panose="02020603050405020304" pitchFamily="18"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GB" sz="14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ctr">
              <a:lnSpc>
                <a:spcPct val="107000"/>
              </a:lnSpc>
              <a:spcAft>
                <a:spcPts val="800"/>
              </a:spcAft>
              <a:buNone/>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500" b="1"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Self-Contained first floor annex</a:t>
            </a: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in the centre of the village</a:t>
            </a:r>
          </a:p>
          <a:p>
            <a:pPr algn="ctr">
              <a:lnSpc>
                <a:spcPct val="107000"/>
              </a:lnSpc>
              <a:spcAft>
                <a:spcPts val="800"/>
              </a:spcAft>
              <a:buNone/>
            </a:pPr>
            <a:r>
              <a:rPr lang="en-GB" sz="200" b="1"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sleeping 4</a:t>
            </a:r>
          </a:p>
          <a:p>
            <a:pPr algn="ctr">
              <a:lnSpc>
                <a:spcPct val="107000"/>
              </a:lnSpc>
              <a:spcAft>
                <a:spcPts val="800"/>
              </a:spcAft>
              <a:buNone/>
            </a:pPr>
            <a:r>
              <a:rPr lang="en-GB" sz="3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Contact Jo</a:t>
            </a:r>
          </a:p>
          <a:p>
            <a:pPr algn="ctr">
              <a:lnSpc>
                <a:spcPct val="107000"/>
              </a:lnSpc>
              <a:spcAft>
                <a:spcPts val="800"/>
              </a:spcAft>
              <a:buNone/>
            </a:pPr>
            <a:r>
              <a:rPr lang="en-GB" sz="1100" u="sng" kern="100" dirty="0">
                <a:solidFill>
                  <a:srgbClr val="215E99"/>
                </a:solidFill>
                <a:effectLst/>
                <a:latin typeface="Aptos" panose="020B0004020202020204" pitchFamily="34" charset="0"/>
                <a:ea typeface="Aptos" panose="020B0004020202020204" pitchFamily="34" charset="0"/>
                <a:cs typeface="Times New Roman" panose="02020603050405020304" pitchFamily="18" charset="0"/>
                <a:hlinkClick r:id="rId9"/>
              </a:rPr>
              <a:t>jo.martin99@btinternet.com</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 07860 612412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Or Book Via Air B &amp; B </a:t>
            </a:r>
          </a:p>
        </p:txBody>
      </p:sp>
      <p:pic>
        <p:nvPicPr>
          <p:cNvPr id="11" name="Picture 10">
            <a:extLst>
              <a:ext uri="{FF2B5EF4-FFF2-40B4-BE49-F238E27FC236}">
                <a16:creationId xmlns:a16="http://schemas.microsoft.com/office/drawing/2014/main" id="{DE016147-11E8-C301-9B14-A82BAFC48A9C}"/>
              </a:ext>
            </a:extLst>
          </p:cNvPr>
          <p:cNvPicPr>
            <a:picLocks noChangeAspect="1"/>
          </p:cNvPicPr>
          <p:nvPr/>
        </p:nvPicPr>
        <p:blipFill>
          <a:blip r:embed="rId10"/>
          <a:stretch>
            <a:fillRect/>
          </a:stretch>
        </p:blipFill>
        <p:spPr>
          <a:xfrm>
            <a:off x="551987" y="6331445"/>
            <a:ext cx="1725318" cy="1225402"/>
          </a:xfrm>
          <a:prstGeom prst="rect">
            <a:avLst/>
          </a:prstGeom>
        </p:spPr>
      </p:pic>
      <p:pic>
        <p:nvPicPr>
          <p:cNvPr id="14" name="Picture 13" descr="A couch in a room&#10;&#10;Description automatically generated">
            <a:extLst>
              <a:ext uri="{FF2B5EF4-FFF2-40B4-BE49-F238E27FC236}">
                <a16:creationId xmlns:a16="http://schemas.microsoft.com/office/drawing/2014/main" id="{30B65AB5-CFFB-4C72-1FC2-3B414273211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bwMode="auto">
          <a:xfrm>
            <a:off x="2702641" y="8059037"/>
            <a:ext cx="3933825" cy="1782514"/>
          </a:xfrm>
          <a:prstGeom prst="rect">
            <a:avLst/>
          </a:prstGeom>
          <a:noFill/>
        </p:spPr>
      </p:pic>
      <p:sp>
        <p:nvSpPr>
          <p:cNvPr id="16" name="TextBox 15">
            <a:extLst>
              <a:ext uri="{FF2B5EF4-FFF2-40B4-BE49-F238E27FC236}">
                <a16:creationId xmlns:a16="http://schemas.microsoft.com/office/drawing/2014/main" id="{E9E6095A-F38B-B71E-486D-AB5FEE476189}"/>
              </a:ext>
            </a:extLst>
          </p:cNvPr>
          <p:cNvSpPr txBox="1"/>
          <p:nvPr/>
        </p:nvSpPr>
        <p:spPr>
          <a:xfrm>
            <a:off x="4669553" y="2706125"/>
            <a:ext cx="2077521" cy="2492990"/>
          </a:xfrm>
          <a:prstGeom prst="rect">
            <a:avLst/>
          </a:prstGeom>
          <a:noFill/>
          <a:ln w="19050">
            <a:solidFill>
              <a:schemeClr val="tx1"/>
            </a:solidFill>
          </a:ln>
        </p:spPr>
        <p:txBody>
          <a:bodyPr wrap="square" rtlCol="0">
            <a:spAutoFit/>
          </a:bodyPr>
          <a:lstStyle/>
          <a:p>
            <a:pPr algn="ctr"/>
            <a:r>
              <a:rPr lang="en-GB" sz="1200" dirty="0"/>
              <a:t>BABYSITTER &amp; DOG SITTER/WALKER</a:t>
            </a:r>
          </a:p>
          <a:p>
            <a:pPr algn="ctr"/>
            <a:endParaRPr lang="en-GB" sz="1200" dirty="0"/>
          </a:p>
          <a:p>
            <a:pPr algn="ctr"/>
            <a:r>
              <a:rPr lang="en-GB" sz="1200" dirty="0"/>
              <a:t>I am Alice Townsend</a:t>
            </a:r>
          </a:p>
          <a:p>
            <a:pPr algn="ctr"/>
            <a:r>
              <a:rPr lang="en-GB" sz="1200" dirty="0"/>
              <a:t>I live in Hinton St Mary and I am offering babysitting or dog sitting/ walking in our village.</a:t>
            </a:r>
          </a:p>
          <a:p>
            <a:pPr algn="ctr"/>
            <a:r>
              <a:rPr lang="en-GB" sz="1200" dirty="0"/>
              <a:t>You can contact me via my phone 01258 474603</a:t>
            </a:r>
          </a:p>
          <a:p>
            <a:pPr algn="ctr"/>
            <a:endParaRPr lang="en-GB" sz="1200" dirty="0"/>
          </a:p>
          <a:p>
            <a:pPr algn="ctr"/>
            <a:r>
              <a:rPr lang="en-GB" sz="1200" dirty="0"/>
              <a:t>Ot my email ar.townsend@outlook.com</a:t>
            </a:r>
          </a:p>
        </p:txBody>
      </p:sp>
      <p:pic>
        <p:nvPicPr>
          <p:cNvPr id="18" name="Picture 17">
            <a:extLst>
              <a:ext uri="{FF2B5EF4-FFF2-40B4-BE49-F238E27FC236}">
                <a16:creationId xmlns:a16="http://schemas.microsoft.com/office/drawing/2014/main" id="{A2781997-E1EC-24B9-C9DF-A7164D5A0A14}"/>
              </a:ext>
            </a:extLst>
          </p:cNvPr>
          <p:cNvPicPr>
            <a:picLocks noChangeAspect="1"/>
          </p:cNvPicPr>
          <p:nvPr/>
        </p:nvPicPr>
        <p:blipFill>
          <a:blip r:embed="rId12"/>
          <a:stretch>
            <a:fillRect/>
          </a:stretch>
        </p:blipFill>
        <p:spPr>
          <a:xfrm>
            <a:off x="2828561" y="5263364"/>
            <a:ext cx="3807905" cy="2693172"/>
          </a:xfrm>
          <a:prstGeom prst="rect">
            <a:avLst/>
          </a:prstGeom>
        </p:spPr>
      </p:pic>
    </p:spTree>
    <p:extLst>
      <p:ext uri="{BB962C8B-B14F-4D97-AF65-F5344CB8AC3E}">
        <p14:creationId xmlns:p14="http://schemas.microsoft.com/office/powerpoint/2010/main" val="265889760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hyperlink" Target="https://recipe4peace.com/beef-stew-leftovers-recipes/" TargetMode="External"/><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lipFill>
          <a:blip xmlns:r="http://schemas.openxmlformats.org/officeDocument/2006/relationships" r:embed="rId1">
            <a:extLst>
              <a:ext uri="{837473B0-CC2E-450A-ABE3-18F120FF3D39}">
                <a1611:picAttrSrcUrl xmlns:a1611="http://schemas.microsoft.com/office/drawing/2016/11/main" r:id="rId2"/>
              </a:ext>
            </a:extLst>
          </a:blip>
          <a:stretch>
            <a:fillRect/>
          </a:stretch>
        </a:blipFill>
      </a:spPr>
      <a:bodyPr wrap="square">
        <a:spAutoFit/>
        <a:scene3d>
          <a:camera prst="orthographicFront"/>
          <a:lightRig rig="threePt" dir="t"/>
        </a:scene3d>
        <a:sp3d extrusionH="57150">
          <a:bevelT w="69850" h="69850" prst="divot"/>
        </a:sp3d>
      </a:bodyPr>
      <a:lstStyle>
        <a:defPPr marL="0" marR="0" indent="0" algn="l">
          <a:lnSpc>
            <a:spcPct val="100000"/>
          </a:lnSpc>
          <a:spcBef>
            <a:spcPts val="525"/>
          </a:spcBef>
          <a:spcAft>
            <a:spcPts val="375"/>
          </a:spcAft>
          <a:buNone/>
          <a:defRPr sz="1800" b="1" i="0" spc="-18" dirty="0">
            <a:solidFill>
              <a:srgbClr val="FF0000"/>
            </a:solidFill>
            <a:effectLst/>
            <a:highlight>
              <a:srgbClr val="FFFF00"/>
            </a:highlight>
            <a:latin typeface="+mn-lt"/>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2466</TotalTime>
  <Words>1703</Words>
  <Application>Microsoft Office PowerPoint</Application>
  <PresentationFormat>A4 Paper (210x297 mm)</PresentationFormat>
  <Paragraphs>229</Paragraphs>
  <Slides>11</Slides>
  <Notes>3</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Aptos Display</vt: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 Filbey</dc:creator>
  <cp:lastModifiedBy>Jane Filbey</cp:lastModifiedBy>
  <cp:revision>12</cp:revision>
  <cp:lastPrinted>2026-10-29T16:33:58Z</cp:lastPrinted>
  <dcterms:created xsi:type="dcterms:W3CDTF">2026-08-23T14:22:50Z</dcterms:created>
  <dcterms:modified xsi:type="dcterms:W3CDTF">2026-10-29T18:31:32Z</dcterms:modified>
</cp:coreProperties>
</file>